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2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9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notesSlides/notesSlide19.xml" ContentType="application/vnd.openxmlformats-officedocument.presentationml.notesSlide+xml"/>
  <Override PartName="/ppt/charts/chart27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charts/chart16.xml" ContentType="application/vnd.openxmlformats-officedocument.drawingml.chart+xml"/>
  <Override PartName="/ppt/notesSlides/notesSlide17.xml" ContentType="application/vnd.openxmlformats-officedocument.presentationml.notesSlide+xml"/>
  <Override PartName="/ppt/charts/chart25.xml" ContentType="application/vnd.openxmlformats-officedocument.drawingml.chart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ppt/notesSlides/notesSlide24.xml" ContentType="application/vnd.openxmlformats-officedocument.presentationml.notesSlide+xml"/>
  <Override PartName="/ppt/charts/chart23.xml" ContentType="application/vnd.openxmlformats-officedocument.drawingml.chart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notesSlides/notesSlide22.xml" ContentType="application/vnd.openxmlformats-officedocument.presentationml.notesSlide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charts/chart26.xml" ContentType="application/vnd.openxmlformats-officedocument.drawingml.char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69" r:id="rId3"/>
    <p:sldId id="516" r:id="rId4"/>
    <p:sldId id="560" r:id="rId5"/>
    <p:sldId id="561" r:id="rId6"/>
    <p:sldId id="562" r:id="rId7"/>
    <p:sldId id="563" r:id="rId8"/>
    <p:sldId id="564" r:id="rId9"/>
    <p:sldId id="565" r:id="rId10"/>
    <p:sldId id="566" r:id="rId11"/>
    <p:sldId id="573" r:id="rId12"/>
    <p:sldId id="567" r:id="rId13"/>
    <p:sldId id="568" r:id="rId14"/>
    <p:sldId id="569" r:id="rId15"/>
    <p:sldId id="576" r:id="rId16"/>
    <p:sldId id="570" r:id="rId17"/>
    <p:sldId id="588" r:id="rId18"/>
    <p:sldId id="572" r:id="rId19"/>
    <p:sldId id="549" r:id="rId20"/>
    <p:sldId id="550" r:id="rId21"/>
    <p:sldId id="579" r:id="rId22"/>
    <p:sldId id="580" r:id="rId23"/>
    <p:sldId id="581" r:id="rId24"/>
    <p:sldId id="582" r:id="rId25"/>
    <p:sldId id="583" r:id="rId26"/>
    <p:sldId id="584" r:id="rId27"/>
    <p:sldId id="585" r:id="rId28"/>
    <p:sldId id="586" r:id="rId29"/>
    <p:sldId id="327" r:id="rId30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Φωτεινό στυλ 3 - Έμφαση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Μεσαίο στυλ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Φωτεινό στυλ 3 - Έμφαση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Φωτεινό στυλ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5" autoAdjust="0"/>
    <p:restoredTop sz="94685" autoAdjust="0"/>
  </p:normalViewPr>
  <p:slideViewPr>
    <p:cSldViewPr>
      <p:cViewPr varScale="1">
        <p:scale>
          <a:sx n="81" d="100"/>
          <a:sy n="81" d="100"/>
        </p:scale>
        <p:origin x="-84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915;&#949;&#957;&#953;&#954;&#972;%20&#913;&#961;&#967;&#949;&#943;&#959;\Palmos%20Analysis\PrimoQ\&#917;&#914;&#917;&#920;\&#914;&#913;&#929;&#927;&#924;&#917;&#932;&#929;&#927;%20&#917;&#914;&#917;&#920;\&#914;&#945;&#961;&#972;&#956;&#949;&#964;&#961;&#959;%20&#917;&#914;&#917;&#920;%20-%20&#924;&#940;&#961;&#964;&#953;&#959;&#962;%202021\&#917;&#928;&#917;&#926;&#917;&#929;&#915;&#913;&#931;&#921;&#913;%20&#913;&#928;&#927;&#932;&#917;&#923;&#917;&#931;&#924;&#913;&#932;&#937;&#925;%20&#914;&#913;&#929;&#927;&#924;&#917;&#932;&#929;&#927;%20&#917;&#914;&#917;&#920;_&#924;&#940;&#961;&#964;&#953;&#959;&#962;_2021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915;&#949;&#957;&#953;&#954;&#972;%20&#913;&#961;&#967;&#949;&#943;&#959;\Palmos%20Analysis\PrimoQ\&#917;&#914;&#917;&#920;\&#914;&#913;&#929;&#927;&#924;&#917;&#932;&#929;&#927;%20&#917;&#914;&#917;&#920;\&#914;&#945;&#961;&#972;&#956;&#949;&#964;&#961;&#959;%20&#917;&#914;&#917;&#920;%20-%20&#924;&#940;&#961;&#964;&#953;&#959;&#962;%202021\&#917;&#928;&#917;&#926;&#917;&#929;&#915;&#913;&#931;&#921;&#913;%20&#913;&#928;&#927;&#932;&#917;&#923;&#917;&#931;&#924;&#913;&#932;&#937;&#925;%20&#914;&#913;&#929;&#927;&#924;&#917;&#932;&#929;&#927;%20&#917;&#914;&#917;&#920;_&#924;&#940;&#961;&#964;&#953;&#959;&#962;_2021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7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8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9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20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21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22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23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24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25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2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915;&#949;&#957;&#953;&#954;&#972;%20&#913;&#961;&#967;&#949;&#943;&#959;\Palmos%20Analysis\PrimoQ\&#917;&#914;&#917;&#920;\&#914;&#913;&#929;&#927;&#924;&#917;&#932;&#929;&#927;%20&#917;&#914;&#917;&#920;\&#914;&#945;&#961;&#972;&#956;&#949;&#964;&#961;&#959;%20&#917;&#914;&#917;&#920;%20-%20&#924;&#940;&#961;&#964;&#953;&#959;&#962;%202021\&#917;&#928;&#917;&#926;&#917;&#929;&#915;&#913;&#931;&#921;&#913;%20&#913;&#928;&#927;&#932;&#917;&#923;&#917;&#931;&#924;&#913;&#932;&#937;&#925;%20&#914;&#913;&#929;&#927;&#924;&#917;&#932;&#929;&#927;%20&#917;&#914;&#917;&#920;_&#924;&#940;&#961;&#964;&#953;&#959;&#962;_20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autoTitleDeleted val="1"/>
    <c:plotArea>
      <c:layout/>
      <c:barChart>
        <c:barDir val="bar"/>
        <c:grouping val="percentStacked"/>
        <c:ser>
          <c:idx val="0"/>
          <c:order val="0"/>
          <c:tx>
            <c:strRef>
              <c:f>'EXTRA ΚΑΤΑΝΑΛΩΤΩΝ '!$B$5</c:f>
              <c:strCache>
                <c:ptCount val="1"/>
                <c:pt idx="0">
                  <c:v>5 - Πολύ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'!$D$4;'EXTRA ΚΑΤΑΝΑΛΩΤΩΝ '!$H$4)</c:f>
              <c:strCache>
                <c:ptCount val="2"/>
                <c:pt idx="0">
                  <c:v>Για την υγεία σας</c:v>
                </c:pt>
                <c:pt idx="1">
                  <c:v>Για τα οικονομικά σας</c:v>
                </c:pt>
              </c:strCache>
            </c:strRef>
          </c:cat>
          <c:val>
            <c:numRef>
              <c:f>('EXTRA ΚΑΤΑΝΑΛΩΤΩΝ '!$D$5;'EXTRA ΚΑΤΑΝΑΛΩΤΩΝ '!$H$5)</c:f>
              <c:numCache>
                <c:formatCode>0%</c:formatCode>
                <c:ptCount val="2"/>
                <c:pt idx="0">
                  <c:v>0.27338149919802435</c:v>
                </c:pt>
                <c:pt idx="1">
                  <c:v>0.3741270652359055</c:v>
                </c:pt>
              </c:numCache>
            </c:numRef>
          </c:val>
        </c:ser>
        <c:ser>
          <c:idx val="1"/>
          <c:order val="1"/>
          <c:tx>
            <c:strRef>
              <c:f>'EXTRA ΚΑΤΑΝΑΛΩΤΩΝ '!$B$6</c:f>
              <c:strCache>
                <c:ptCount val="1"/>
                <c:pt idx="0">
                  <c:v>4 - Αρκετά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'!$D$4;'EXTRA ΚΑΤΑΝΑΛΩΤΩΝ '!$H$4)</c:f>
              <c:strCache>
                <c:ptCount val="2"/>
                <c:pt idx="0">
                  <c:v>Για την υγεία σας</c:v>
                </c:pt>
                <c:pt idx="1">
                  <c:v>Για τα οικονομικά σας</c:v>
                </c:pt>
              </c:strCache>
            </c:strRef>
          </c:cat>
          <c:val>
            <c:numRef>
              <c:f>('EXTRA ΚΑΤΑΝΑΛΩΤΩΝ '!$D$6;'EXTRA ΚΑΤΑΝΑΛΩΤΩΝ '!$H$6)</c:f>
              <c:numCache>
                <c:formatCode>0%</c:formatCode>
                <c:ptCount val="2"/>
                <c:pt idx="0">
                  <c:v>0.27649004272473066</c:v>
                </c:pt>
                <c:pt idx="1">
                  <c:v>0.25860160109010383</c:v>
                </c:pt>
              </c:numCache>
            </c:numRef>
          </c:val>
        </c:ser>
        <c:ser>
          <c:idx val="2"/>
          <c:order val="2"/>
          <c:tx>
            <c:strRef>
              <c:f>'EXTRA ΚΑΤΑΝΑΛΩΤΩΝ '!$B$7</c:f>
              <c:strCache>
                <c:ptCount val="1"/>
                <c:pt idx="0">
                  <c:v>3 - Ούτε Πολύ/Ούτε Λίγο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'!$D$4;'EXTRA ΚΑΤΑΝΑΛΩΤΩΝ '!$H$4)</c:f>
              <c:strCache>
                <c:ptCount val="2"/>
                <c:pt idx="0">
                  <c:v>Για την υγεία σας</c:v>
                </c:pt>
                <c:pt idx="1">
                  <c:v>Για τα οικονομικά σας</c:v>
                </c:pt>
              </c:strCache>
            </c:strRef>
          </c:cat>
          <c:val>
            <c:numRef>
              <c:f>('EXTRA ΚΑΤΑΝΑΛΩΤΩΝ '!$D$7;'EXTRA ΚΑΤΑΝΑΛΩΤΩΝ '!$H$7)</c:f>
              <c:numCache>
                <c:formatCode>0%</c:formatCode>
                <c:ptCount val="2"/>
                <c:pt idx="0">
                  <c:v>0.18158720245276871</c:v>
                </c:pt>
                <c:pt idx="1">
                  <c:v>0.16479305058763424</c:v>
                </c:pt>
              </c:numCache>
            </c:numRef>
          </c:val>
        </c:ser>
        <c:ser>
          <c:idx val="3"/>
          <c:order val="3"/>
          <c:tx>
            <c:strRef>
              <c:f>'EXTRA ΚΑΤΑΝΑΛΩΤΩΝ '!$B$8</c:f>
              <c:strCache>
                <c:ptCount val="1"/>
                <c:pt idx="0">
                  <c:v>2 - Λίγο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'!$D$4;'EXTRA ΚΑΤΑΝΑΛΩΤΩΝ '!$H$4)</c:f>
              <c:strCache>
                <c:ptCount val="2"/>
                <c:pt idx="0">
                  <c:v>Για την υγεία σας</c:v>
                </c:pt>
                <c:pt idx="1">
                  <c:v>Για τα οικονομικά σας</c:v>
                </c:pt>
              </c:strCache>
            </c:strRef>
          </c:cat>
          <c:val>
            <c:numRef>
              <c:f>('EXTRA ΚΑΤΑΝΑΛΩΤΩΝ '!$D$8;'EXTRA ΚΑΤΑΝΑΛΩΤΩΝ '!$H$8)</c:f>
              <c:numCache>
                <c:formatCode>0%</c:formatCode>
                <c:ptCount val="2"/>
                <c:pt idx="0">
                  <c:v>0.13835147833245803</c:v>
                </c:pt>
                <c:pt idx="1">
                  <c:v>7.2403906205643589E-2</c:v>
                </c:pt>
              </c:numCache>
            </c:numRef>
          </c:val>
        </c:ser>
        <c:ser>
          <c:idx val="4"/>
          <c:order val="4"/>
          <c:tx>
            <c:strRef>
              <c:f>'EXTRA ΚΑΤΑΝΑΛΩΤΩΝ '!$B$9</c:f>
              <c:strCache>
                <c:ptCount val="1"/>
                <c:pt idx="0">
                  <c:v>1 - Καθόλου</c:v>
                </c:pt>
              </c:strCache>
            </c:strRef>
          </c:tx>
          <c:spPr>
            <a:solidFill>
              <a:srgbClr val="002060"/>
            </a:soli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'!$D$4;'EXTRA ΚΑΤΑΝΑΛΩΤΩΝ '!$H$4)</c:f>
              <c:strCache>
                <c:ptCount val="2"/>
                <c:pt idx="0">
                  <c:v>Για την υγεία σας</c:v>
                </c:pt>
                <c:pt idx="1">
                  <c:v>Για τα οικονομικά σας</c:v>
                </c:pt>
              </c:strCache>
            </c:strRef>
          </c:cat>
          <c:val>
            <c:numRef>
              <c:f>('EXTRA ΚΑΤΑΝΑΛΩΤΩΝ '!$D$9;'EXTRA ΚΑΤΑΝΑΛΩΤΩΝ '!$H$9)</c:f>
              <c:numCache>
                <c:formatCode>0%</c:formatCode>
                <c:ptCount val="2"/>
                <c:pt idx="0">
                  <c:v>0.12509403699024854</c:v>
                </c:pt>
                <c:pt idx="1">
                  <c:v>0.1247516039289162</c:v>
                </c:pt>
              </c:numCache>
            </c:numRef>
          </c:val>
        </c:ser>
        <c:ser>
          <c:idx val="5"/>
          <c:order val="5"/>
          <c:tx>
            <c:strRef>
              <c:f>'EXTRA ΚΑΤΑΝΑΛΩΤΩΝ '!$B$10</c:f>
              <c:strCache>
                <c:ptCount val="1"/>
                <c:pt idx="0">
                  <c:v>Δεν έχω γνώμη/Δεν απαντώ (αυθόρμητα)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6.1308767352826333E-4"/>
                  <c:y val="6.7834343192636742E-3"/>
                </c:manualLayout>
              </c:layout>
              <c:showVal val="1"/>
            </c:dLbl>
            <c:dLbl>
              <c:idx val="1"/>
              <c:layout>
                <c:manualLayout>
                  <c:x val="7.035513915422774E-4"/>
                  <c:y val="6.7834343192636742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ysClr val="windowText" lastClr="000000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'!$D$4;'EXTRA ΚΑΤΑΝΑΛΩΤΩΝ '!$H$4)</c:f>
              <c:strCache>
                <c:ptCount val="2"/>
                <c:pt idx="0">
                  <c:v>Για την υγεία σας</c:v>
                </c:pt>
                <c:pt idx="1">
                  <c:v>Για τα οικονομικά σας</c:v>
                </c:pt>
              </c:strCache>
            </c:strRef>
          </c:cat>
          <c:val>
            <c:numRef>
              <c:f>('EXTRA ΚΑΤΑΝΑΛΩΤΩΝ '!$D$10;'EXTRA ΚΑΤΑΝΑΛΩΤΩΝ '!$H$10)</c:f>
              <c:numCache>
                <c:formatCode>0%</c:formatCode>
                <c:ptCount val="2"/>
                <c:pt idx="0">
                  <c:v>5.0957403017700279E-3</c:v>
                </c:pt>
                <c:pt idx="1">
                  <c:v>5.3227729517969675E-3</c:v>
                </c:pt>
              </c:numCache>
            </c:numRef>
          </c:val>
        </c:ser>
        <c:dLbls>
          <c:showVal val="1"/>
        </c:dLbls>
        <c:gapWidth val="95"/>
        <c:overlap val="100"/>
        <c:axId val="221445120"/>
        <c:axId val="221459200"/>
      </c:barChart>
      <c:catAx>
        <c:axId val="221445120"/>
        <c:scaling>
          <c:orientation val="maxMin"/>
        </c:scaling>
        <c:axPos val="l"/>
        <c:numFmt formatCode="General" sourceLinked="1"/>
        <c:tickLblPos val="nextTo"/>
        <c:txPr>
          <a:bodyPr/>
          <a:lstStyle/>
          <a:p>
            <a:pPr>
              <a:defRPr sz="1050" b="1"/>
            </a:pPr>
            <a:endParaRPr lang="el-GR"/>
          </a:p>
        </c:txPr>
        <c:crossAx val="221459200"/>
        <c:crosses val="autoZero"/>
        <c:auto val="1"/>
        <c:lblAlgn val="ctr"/>
        <c:lblOffset val="100"/>
      </c:catAx>
      <c:valAx>
        <c:axId val="221459200"/>
        <c:scaling>
          <c:orientation val="minMax"/>
        </c:scaling>
        <c:delete val="1"/>
        <c:axPos val="t"/>
        <c:numFmt formatCode="0%" sourceLinked="1"/>
        <c:tickLblPos val="none"/>
        <c:crossAx val="221445120"/>
        <c:crosses val="autoZero"/>
        <c:crossBetween val="between"/>
      </c:valAx>
      <c:spPr>
        <a:noFill/>
        <a:ln>
          <a:noFill/>
        </a:ln>
      </c:spPr>
    </c:plotArea>
    <c:legend>
      <c:legendPos val="t"/>
      <c:layout/>
    </c:legend>
    <c:plotVisOnly val="1"/>
    <c:dispBlanksAs val="gap"/>
  </c:chart>
  <c:spPr>
    <a:noFill/>
    <a:ln>
      <a:noFill/>
    </a:ln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'EXTRA ΚΑΤΑΝΑΛΩΤΩΝ '!$E$86</c:f>
              <c:strCache>
                <c:ptCount val="1"/>
                <c:pt idx="0">
                  <c:v>Έχω ήδη κάνει</c:v>
                </c:pt>
              </c:strCache>
            </c:strRef>
          </c:tx>
          <c:spPr>
            <a:solidFill>
              <a:srgbClr val="002060"/>
            </a:solidFill>
          </c:spPr>
          <c:dLbls>
            <c:dLbl>
              <c:idx val="7"/>
              <c:layout>
                <c:manualLayout>
                  <c:x val="0"/>
                  <c:y val="8.857754231495674E-3"/>
                </c:manualLayout>
              </c:layout>
              <c:showVal val="1"/>
            </c:dLbl>
            <c:dLbl>
              <c:idx val="10"/>
              <c:layout>
                <c:manualLayout>
                  <c:x val="-6.3784134399699705E-3"/>
                  <c:y val="1.476292371915955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ΚΑΤΑΝΑΛΩΤΩΝ '!$B$87:$B$98</c:f>
              <c:strCache>
                <c:ptCount val="12"/>
                <c:pt idx="0">
                  <c:v>Αναζήτηση προσφορών/εκπτώσεων για επιθυμητά προϊόντα/υπηρεσίες</c:v>
                </c:pt>
                <c:pt idx="1">
                  <c:v>Πληρωμή περισσότερων αγορών με πιστωτική κάρτα</c:v>
                </c:pt>
                <c:pt idx="2">
                  <c:v>Αναζήτηση φθηνότερων προϊόντων από άλλες μάρκες</c:v>
                </c:pt>
                <c:pt idx="3">
                  <c:v>Καθυστέρηση/αναβολή σημαντικών αγορών (αυτοκίνητο, διακοπές, οικιακές συσκευές/έπιπλα κτλ)</c:v>
                </c:pt>
                <c:pt idx="4">
                  <c:v>Χρησιμοποίηση αποταμιεύσεων για την πληρωμή υποχρεώσεων</c:v>
                </c:pt>
                <c:pt idx="5">
                  <c:v>Μείωση αγορών βασικών αγαθών καθημερινής χρήσης</c:v>
                </c:pt>
                <c:pt idx="6">
                  <c:v>Αναζήτηση ευέλικτων μορφών πληρωμής (π.χ. πληρωμή με δόσεις κτλ)</c:v>
                </c:pt>
                <c:pt idx="7">
                  <c:v>Μείωση οικονομικών δεσμεύσεων (π.χ. ακύρωση συνδρομών για υπηρεσίες κτλ)</c:v>
                </c:pt>
                <c:pt idx="8">
                  <c:v>Λιγότερες αλλά ακριβότερες αγορές</c:v>
                </c:pt>
                <c:pt idx="9">
                  <c:v>Λήψη κάποιου προσωπικού δανείου</c:v>
                </c:pt>
                <c:pt idx="10">
                  <c:v>Κανένα από τα παραπάνω (αυθόρμητα)</c:v>
                </c:pt>
                <c:pt idx="11">
                  <c:v>Δεν έχω γνώμη/Δεν απαντώ (αυθόρμητα)</c:v>
                </c:pt>
              </c:strCache>
            </c:strRef>
          </c:cat>
          <c:val>
            <c:numRef>
              <c:f>'EXTRA ΚΑΤΑΝΑΛΩΤΩΝ '!$E$87:$E$98</c:f>
              <c:numCache>
                <c:formatCode>0%</c:formatCode>
                <c:ptCount val="12"/>
                <c:pt idx="0">
                  <c:v>0.57397944699937575</c:v>
                </c:pt>
                <c:pt idx="1">
                  <c:v>0.42934196332254609</c:v>
                </c:pt>
                <c:pt idx="2">
                  <c:v>0.41269232952932494</c:v>
                </c:pt>
                <c:pt idx="3">
                  <c:v>0.37876852324987254</c:v>
                </c:pt>
                <c:pt idx="4">
                  <c:v>0.25780673366263568</c:v>
                </c:pt>
                <c:pt idx="5">
                  <c:v>0.24711860557542736</c:v>
                </c:pt>
                <c:pt idx="6">
                  <c:v>0.24513143700675641</c:v>
                </c:pt>
                <c:pt idx="7">
                  <c:v>0.14340260035201274</c:v>
                </c:pt>
                <c:pt idx="8">
                  <c:v>0.10360245273377619</c:v>
                </c:pt>
                <c:pt idx="9">
                  <c:v>1.6521887242377804E-2</c:v>
                </c:pt>
                <c:pt idx="10">
                  <c:v>0.12341736217566567</c:v>
                </c:pt>
                <c:pt idx="11">
                  <c:v>9.5100210072105798E-3</c:v>
                </c:pt>
              </c:numCache>
            </c:numRef>
          </c:val>
        </c:ser>
        <c:ser>
          <c:idx val="1"/>
          <c:order val="1"/>
          <c:tx>
            <c:strRef>
              <c:f>'EXTRA ΚΑΤΑΝΑΛΩΤΩΝ '!$H$86</c:f>
              <c:strCache>
                <c:ptCount val="1"/>
                <c:pt idx="0">
                  <c:v>Στο μέλλον</c:v>
                </c:pt>
              </c:strCache>
            </c:strRef>
          </c:tx>
          <c:spPr>
            <a:solidFill>
              <a:srgbClr val="00B0F0"/>
            </a:solidFill>
          </c:spPr>
          <c:dLbls>
            <c:txPr>
              <a:bodyPr/>
              <a:lstStyle/>
              <a:p>
                <a:pPr>
                  <a:defRPr sz="1400" b="1">
                    <a:solidFill>
                      <a:srgbClr val="00B0F0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ΚΑΤΑΝΑΛΩΤΩΝ '!$B$87:$B$98</c:f>
              <c:strCache>
                <c:ptCount val="12"/>
                <c:pt idx="0">
                  <c:v>Αναζήτηση προσφορών/εκπτώσεων για επιθυμητά προϊόντα/υπηρεσίες</c:v>
                </c:pt>
                <c:pt idx="1">
                  <c:v>Πληρωμή περισσότερων αγορών με πιστωτική κάρτα</c:v>
                </c:pt>
                <c:pt idx="2">
                  <c:v>Αναζήτηση φθηνότερων προϊόντων από άλλες μάρκες</c:v>
                </c:pt>
                <c:pt idx="3">
                  <c:v>Καθυστέρηση/αναβολή σημαντικών αγορών (αυτοκίνητο, διακοπές, οικιακές συσκευές/έπιπλα κτλ)</c:v>
                </c:pt>
                <c:pt idx="4">
                  <c:v>Χρησιμοποίηση αποταμιεύσεων για την πληρωμή υποχρεώσεων</c:v>
                </c:pt>
                <c:pt idx="5">
                  <c:v>Μείωση αγορών βασικών αγαθών καθημερινής χρήσης</c:v>
                </c:pt>
                <c:pt idx="6">
                  <c:v>Αναζήτηση ευέλικτων μορφών πληρωμής (π.χ. πληρωμή με δόσεις κτλ)</c:v>
                </c:pt>
                <c:pt idx="7">
                  <c:v>Μείωση οικονομικών δεσμεύσεων (π.χ. ακύρωση συνδρομών για υπηρεσίες κτλ)</c:v>
                </c:pt>
                <c:pt idx="8">
                  <c:v>Λιγότερες αλλά ακριβότερες αγορές</c:v>
                </c:pt>
                <c:pt idx="9">
                  <c:v>Λήψη κάποιου προσωπικού δανείου</c:v>
                </c:pt>
                <c:pt idx="10">
                  <c:v>Κανένα από τα παραπάνω (αυθόρμητα)</c:v>
                </c:pt>
                <c:pt idx="11">
                  <c:v>Δεν έχω γνώμη/Δεν απαντώ (αυθόρμητα)</c:v>
                </c:pt>
              </c:strCache>
            </c:strRef>
          </c:cat>
          <c:val>
            <c:numRef>
              <c:f>'EXTRA ΚΑΤΑΝΑΛΩΤΩΝ '!$H$87:$H$98</c:f>
              <c:numCache>
                <c:formatCode>0%</c:formatCode>
                <c:ptCount val="12"/>
                <c:pt idx="0">
                  <c:v>0.47672173962414138</c:v>
                </c:pt>
                <c:pt idx="1">
                  <c:v>0.36382217680122647</c:v>
                </c:pt>
                <c:pt idx="2">
                  <c:v>0.32275875773576346</c:v>
                </c:pt>
                <c:pt idx="3">
                  <c:v>0.23028444898654404</c:v>
                </c:pt>
                <c:pt idx="4">
                  <c:v>0.17115199000738091</c:v>
                </c:pt>
                <c:pt idx="5">
                  <c:v>0.15248679952307961</c:v>
                </c:pt>
                <c:pt idx="6">
                  <c:v>0.18875262590132291</c:v>
                </c:pt>
                <c:pt idx="7">
                  <c:v>0.10405666269232954</c:v>
                </c:pt>
                <c:pt idx="8">
                  <c:v>7.7882813830693273E-2</c:v>
                </c:pt>
                <c:pt idx="9">
                  <c:v>1.102878555612332E-2</c:v>
                </c:pt>
                <c:pt idx="10">
                  <c:v>0.24470561517061268</c:v>
                </c:pt>
                <c:pt idx="11">
                  <c:v>3.1212740589337429E-2</c:v>
                </c:pt>
              </c:numCache>
            </c:numRef>
          </c:val>
        </c:ser>
        <c:dLbls/>
        <c:gapWidth val="55"/>
        <c:gapDepth val="55"/>
        <c:shape val="box"/>
        <c:axId val="238521344"/>
        <c:axId val="238629632"/>
        <c:axId val="0"/>
      </c:bar3DChart>
      <c:catAx>
        <c:axId val="238521344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900" b="1"/>
            </a:pPr>
            <a:endParaRPr lang="el-GR"/>
          </a:p>
        </c:txPr>
        <c:crossAx val="238629632"/>
        <c:crosses val="autoZero"/>
        <c:auto val="1"/>
        <c:lblAlgn val="ctr"/>
        <c:lblOffset val="100"/>
      </c:catAx>
      <c:valAx>
        <c:axId val="238629632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23852134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/>
          </a:pPr>
          <a:endParaRPr lang="el-GR"/>
        </a:p>
      </c:txPr>
    </c:legend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50470048081077412"/>
          <c:y val="3.3031408447906842E-2"/>
          <c:w val="0.47733598015858331"/>
          <c:h val="0.9339371831041865"/>
        </c:manualLayout>
      </c:layout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0"/>
            <c:spPr>
              <a:solidFill>
                <a:srgbClr val="002060"/>
              </a:solidFill>
            </c:spPr>
          </c:dPt>
          <c:dPt>
            <c:idx val="5"/>
            <c:spPr>
              <a:solidFill>
                <a:srgbClr val="C00000"/>
              </a:solidFill>
            </c:spPr>
          </c:dPt>
          <c:dPt>
            <c:idx val="6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0"/>
              <c:layout>
                <c:manualLayout>
                  <c:x val="9.3083793158784844E-2"/>
                  <c:y val="3.0028553134460768E-3"/>
                </c:manualLayout>
              </c:layout>
              <c:showVal val="1"/>
            </c:dLbl>
            <c:dLbl>
              <c:idx val="1"/>
              <c:layout>
                <c:manualLayout>
                  <c:x val="8.3285499142070701E-2"/>
                  <c:y val="9.0085659403382305E-3"/>
                </c:manualLayout>
              </c:layout>
              <c:showVal val="1"/>
            </c:dLbl>
            <c:dLbl>
              <c:idx val="2"/>
              <c:layout>
                <c:manualLayout>
                  <c:x val="8.3285499142070701E-2"/>
                  <c:y val="1.5014276567230384E-2"/>
                </c:manualLayout>
              </c:layout>
              <c:showVal val="1"/>
            </c:dLbl>
            <c:dLbl>
              <c:idx val="3"/>
              <c:layout>
                <c:manualLayout>
                  <c:x val="5.8789764100285163E-2"/>
                  <c:y val="3.0028553134460768E-3"/>
                </c:manualLayout>
              </c:layout>
              <c:showVal val="1"/>
            </c:dLbl>
            <c:dLbl>
              <c:idx val="4"/>
              <c:layout>
                <c:manualLayout>
                  <c:x val="5.2257568089142364E-2"/>
                  <c:y val="9.0088023856385018E-3"/>
                </c:manualLayout>
              </c:layout>
              <c:showVal val="1"/>
            </c:dLbl>
            <c:dLbl>
              <c:idx val="5"/>
              <c:layout>
                <c:manualLayout>
                  <c:x val="0.22580194278824986"/>
                  <c:y val="1.2012367034985393E-2"/>
                </c:manualLayout>
              </c:layout>
              <c:showVal val="1"/>
            </c:dLbl>
            <c:dLbl>
              <c:idx val="6"/>
              <c:layout>
                <c:manualLayout>
                  <c:x val="4.8991470083570972E-2"/>
                  <c:y val="3.0033282040466212E-3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el-GR"/>
              </a:p>
            </c:txPr>
            <c:showVal val="1"/>
          </c:dLbls>
          <c:cat>
            <c:strRef>
              <c:f>'EXTRA ΚΑΤΑΝΑΛΩΤΩΝ '!$B$106:$B$112</c:f>
              <c:strCache>
                <c:ptCount val="7"/>
                <c:pt idx="0">
                  <c:v>Προσωρινή απόλυση/διαθεσιμότητα/αναστολή εργασίας</c:v>
                </c:pt>
                <c:pt idx="1">
                  <c:v>Μείωση μισθού/αποδοχών/εισοδήματος</c:v>
                </c:pt>
                <c:pt idx="2">
                  <c:v>Μείωση ωρών εργασίας</c:v>
                </c:pt>
                <c:pt idx="3">
                  <c:v>Μόνιμη απόλυση/απώλεια εργασίας</c:v>
                </c:pt>
                <c:pt idx="4">
                  <c:v>Αναβολή μισθολογικής αύξησης/bonus</c:v>
                </c:pt>
                <c:pt idx="5">
                  <c:v>Κανένα από τα παραπάνω (αυθόρμητα)</c:v>
                </c:pt>
                <c:pt idx="6">
                  <c:v>Δεν έχω γνώμη/Δεν απαντώ (αυθόρμητα)</c:v>
                </c:pt>
              </c:strCache>
            </c:strRef>
          </c:cat>
          <c:val>
            <c:numRef>
              <c:f>'EXTRA ΚΑΤΑΝΑΛΩΤΩΝ '!$E$106:$E$112</c:f>
              <c:numCache>
                <c:formatCode>0%</c:formatCode>
                <c:ptCount val="7"/>
                <c:pt idx="0">
                  <c:v>0.14717822063248739</c:v>
                </c:pt>
                <c:pt idx="1">
                  <c:v>0.11775393175495372</c:v>
                </c:pt>
                <c:pt idx="2">
                  <c:v>9.4305342644637552E-2</c:v>
                </c:pt>
                <c:pt idx="3">
                  <c:v>5.074376880713112E-2</c:v>
                </c:pt>
                <c:pt idx="4">
                  <c:v>2.1773689888150802E-2</c:v>
                </c:pt>
                <c:pt idx="5">
                  <c:v>0.65778118435246702</c:v>
                </c:pt>
                <c:pt idx="6">
                  <c:v>2.2284676091523323E-3</c:v>
                </c:pt>
              </c:numCache>
            </c:numRef>
          </c:val>
        </c:ser>
        <c:dLbls/>
        <c:gapWidth val="55"/>
        <c:gapDepth val="55"/>
        <c:shape val="box"/>
        <c:axId val="239587712"/>
        <c:axId val="239589248"/>
        <c:axId val="0"/>
      </c:bar3DChart>
      <c:catAx>
        <c:axId val="239587712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1400" b="1"/>
            </a:pPr>
            <a:endParaRPr lang="el-GR"/>
          </a:p>
        </c:txPr>
        <c:crossAx val="239589248"/>
        <c:crosses val="autoZero"/>
        <c:auto val="1"/>
        <c:lblAlgn val="ctr"/>
        <c:lblOffset val="100"/>
      </c:catAx>
      <c:valAx>
        <c:axId val="239589248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2395877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/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2"/>
            <c:spPr>
              <a:solidFill>
                <a:srgbClr val="002060"/>
              </a:solidFill>
            </c:spPr>
          </c:dPt>
          <c:dPt>
            <c:idx val="4"/>
            <c:spPr>
              <a:solidFill>
                <a:srgbClr val="C00000"/>
              </a:solidFill>
            </c:spPr>
          </c:dPt>
          <c:dPt>
            <c:idx val="5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0"/>
              <c:layout>
                <c:manualLayout>
                  <c:x val="8.0019401136499246E-2"/>
                  <c:y val="6.298903296459127E-3"/>
                </c:manualLayout>
              </c:layout>
              <c:showVal val="1"/>
            </c:dLbl>
            <c:dLbl>
              <c:idx val="1"/>
              <c:layout>
                <c:manualLayout>
                  <c:x val="0.19433283133149823"/>
                  <c:y val="2.5195613185836466E-2"/>
                </c:manualLayout>
              </c:layout>
              <c:showVal val="1"/>
            </c:dLbl>
            <c:dLbl>
              <c:idx val="2"/>
              <c:layout>
                <c:manualLayout>
                  <c:x val="0.25312259543178328"/>
                  <c:y val="9.4483549446886857E-3"/>
                </c:manualLayout>
              </c:layout>
              <c:showVal val="1"/>
            </c:dLbl>
            <c:dLbl>
              <c:idx val="3"/>
              <c:layout>
                <c:manualLayout>
                  <c:x val="0.22046161537606931"/>
                  <c:y val="9.4483549446886857E-3"/>
                </c:manualLayout>
              </c:layout>
              <c:showVal val="1"/>
            </c:dLbl>
            <c:dLbl>
              <c:idx val="4"/>
              <c:layout>
                <c:manualLayout>
                  <c:x val="0.14044221423957015"/>
                  <c:y val="1.2597806592918247E-2"/>
                </c:manualLayout>
              </c:layout>
              <c:showVal val="1"/>
            </c:dLbl>
            <c:dLbl>
              <c:idx val="5"/>
              <c:layout>
                <c:manualLayout>
                  <c:x val="7.5120254128142175E-2"/>
                  <c:y val="1.2597806592918247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el-GR"/>
              </a:p>
            </c:txPr>
            <c:showVal val="1"/>
          </c:dLbls>
          <c:cat>
            <c:strRef>
              <c:f>'EXTRA ΚΑΤΑΝΑΛΩΤΩΝ '!$B$122:$B$127</c:f>
              <c:strCache>
                <c:ptCount val="6"/>
                <c:pt idx="0">
                  <c:v>Μέχρι το καλοκαίρι του 2021</c:v>
                </c:pt>
                <c:pt idx="1">
                  <c:v>Μετά το καλοκαίρι και μέχρι το τέλος του 2021</c:v>
                </c:pt>
                <c:pt idx="2">
                  <c:v>Κάποια στιγμή μέσα στο 2022</c:v>
                </c:pt>
                <c:pt idx="3">
                  <c:v>Από το 2023 και μετά</c:v>
                </c:pt>
                <c:pt idx="4">
                  <c:v>Ποτέ, η ζωή μας δεν θα είναι πια ίδια</c:v>
                </c:pt>
                <c:pt idx="5">
                  <c:v>Δεν έχω γνώμη/Δεν απαντώ</c:v>
                </c:pt>
              </c:strCache>
            </c:strRef>
          </c:cat>
          <c:val>
            <c:numRef>
              <c:f>'EXTRA ΚΑΤΑΝΑΛΩΤΩΝ '!$D$122:$D$127</c:f>
              <c:numCache>
                <c:formatCode>0%</c:formatCode>
                <c:ptCount val="6"/>
                <c:pt idx="0">
                  <c:v>5.292965423266905E-2</c:v>
                </c:pt>
                <c:pt idx="1">
                  <c:v>0.21582070061886108</c:v>
                </c:pt>
                <c:pt idx="2">
                  <c:v>0.30687560324760149</c:v>
                </c:pt>
                <c:pt idx="3">
                  <c:v>0.24852381763470166</c:v>
                </c:pt>
                <c:pt idx="4">
                  <c:v>0.12932209163685915</c:v>
                </c:pt>
                <c:pt idx="5">
                  <c:v>4.6528132629307876E-2</c:v>
                </c:pt>
              </c:numCache>
            </c:numRef>
          </c:val>
        </c:ser>
        <c:dLbls/>
        <c:gapWidth val="55"/>
        <c:gapDepth val="55"/>
        <c:shape val="box"/>
        <c:axId val="147072512"/>
        <c:axId val="147074048"/>
        <c:axId val="0"/>
      </c:bar3DChart>
      <c:catAx>
        <c:axId val="147072512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1400" b="1"/>
            </a:pPr>
            <a:endParaRPr lang="el-GR"/>
          </a:p>
        </c:txPr>
        <c:crossAx val="147074048"/>
        <c:crosses val="autoZero"/>
        <c:auto val="1"/>
        <c:lblAlgn val="ctr"/>
        <c:lblOffset val="100"/>
      </c:catAx>
      <c:valAx>
        <c:axId val="147074048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1470725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27468966241263731"/>
          <c:y val="3.5440158138704214E-2"/>
          <c:w val="0.67029606292471111"/>
          <c:h val="0.92911968372259168"/>
        </c:manualLayout>
      </c:layout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1"/>
            <c:spPr>
              <a:solidFill>
                <a:srgbClr val="002060"/>
              </a:solidFill>
            </c:spPr>
          </c:dPt>
          <c:dPt>
            <c:idx val="3"/>
            <c:spPr>
              <a:solidFill>
                <a:srgbClr val="C00000"/>
              </a:solidFill>
            </c:spPr>
          </c:dPt>
          <c:dPt>
            <c:idx val="4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0"/>
              <c:layout>
                <c:manualLayout>
                  <c:x val="8.0903345092135537E-2"/>
                  <c:y val="9.6654976741920706E-3"/>
                </c:manualLayout>
              </c:layout>
              <c:showVal val="1"/>
            </c:dLbl>
            <c:dLbl>
              <c:idx val="1"/>
              <c:layout>
                <c:manualLayout>
                  <c:x val="0.34018826513366146"/>
                  <c:y val="1.2814344157838669E-2"/>
                </c:manualLayout>
              </c:layout>
              <c:showVal val="1"/>
            </c:dLbl>
            <c:dLbl>
              <c:idx val="2"/>
              <c:layout>
                <c:manualLayout>
                  <c:x val="0.2410919683745639"/>
                  <c:y val="2.8996493022576109E-2"/>
                </c:manualLayout>
              </c:layout>
              <c:showVal val="1"/>
            </c:dLbl>
            <c:dLbl>
              <c:idx val="3"/>
              <c:layout>
                <c:manualLayout>
                  <c:x val="0.16504282398795656"/>
                  <c:y val="1.9330995348384124E-2"/>
                </c:manualLayout>
              </c:layout>
              <c:showVal val="1"/>
            </c:dLbl>
            <c:dLbl>
              <c:idx val="4"/>
              <c:layout>
                <c:manualLayout>
                  <c:x val="0.1391537535584732"/>
                  <c:y val="2.8996493022576047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/>
                </a:pPr>
                <a:endParaRPr lang="el-GR"/>
              </a:p>
            </c:txPr>
            <c:showVal val="1"/>
          </c:dLbls>
          <c:cat>
            <c:strRef>
              <c:f>'EXTRA ΚΑΤΑΝΑΛΩΤΩΝ '!$B$303:$B$307</c:f>
              <c:strCache>
                <c:ptCount val="5"/>
                <c:pt idx="0">
                  <c:v>Μέχρι το τέλος του 2020</c:v>
                </c:pt>
                <c:pt idx="1">
                  <c:v>Κάποια στιγμή μέσα στο 2021</c:v>
                </c:pt>
                <c:pt idx="2">
                  <c:v>Από το 2022 και μετά</c:v>
                </c:pt>
                <c:pt idx="3">
                  <c:v>Ποτέ, η ζωή μας δεν θα είναι πια ίδια</c:v>
                </c:pt>
                <c:pt idx="4">
                  <c:v>Δεν έχω γνώμη/Δεν απαντώ</c:v>
                </c:pt>
              </c:strCache>
            </c:strRef>
          </c:cat>
          <c:val>
            <c:numRef>
              <c:f>'EXTRA ΚΑΤΑΝΑΛΩΤΩΝ '!$D$303:$D$307</c:f>
              <c:numCache>
                <c:formatCode>0%</c:formatCode>
                <c:ptCount val="5"/>
                <c:pt idx="0">
                  <c:v>4.2547616092239393E-2</c:v>
                </c:pt>
                <c:pt idx="1">
                  <c:v>0.44376405036755068</c:v>
                </c:pt>
                <c:pt idx="2">
                  <c:v>0.25808542623470837</c:v>
                </c:pt>
                <c:pt idx="3">
                  <c:v>0.14304825740962951</c:v>
                </c:pt>
                <c:pt idx="4">
                  <c:v>0.11255464989587211</c:v>
                </c:pt>
              </c:numCache>
            </c:numRef>
          </c:val>
        </c:ser>
        <c:dLbls/>
        <c:gapWidth val="55"/>
        <c:gapDepth val="55"/>
        <c:shape val="box"/>
        <c:axId val="147671296"/>
        <c:axId val="147673088"/>
        <c:axId val="0"/>
      </c:bar3DChart>
      <c:catAx>
        <c:axId val="147671296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900" i="1"/>
            </a:pPr>
            <a:endParaRPr lang="el-GR"/>
          </a:p>
        </c:txPr>
        <c:crossAx val="147673088"/>
        <c:crosses val="autoZero"/>
        <c:auto val="1"/>
        <c:lblAlgn val="ctr"/>
        <c:lblOffset val="100"/>
      </c:catAx>
      <c:valAx>
        <c:axId val="147673088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1476712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50114635867774149"/>
          <c:y val="0"/>
          <c:w val="0.47325582996872162"/>
          <c:h val="0.92669246860881849"/>
        </c:manualLayout>
      </c:layout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2"/>
            <c:spPr>
              <a:solidFill>
                <a:srgbClr val="002060"/>
              </a:solidFill>
            </c:spPr>
          </c:dPt>
          <c:dPt>
            <c:idx val="4"/>
            <c:spPr>
              <a:solidFill>
                <a:srgbClr val="C00000"/>
              </a:solidFill>
            </c:spPr>
          </c:dPt>
          <c:dPt>
            <c:idx val="5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0"/>
              <c:layout>
                <c:manualLayout>
                  <c:x val="5.9969115713975715E-2"/>
                  <c:y val="1.2678921293349804E-2"/>
                </c:manualLayout>
              </c:layout>
              <c:showVal val="1"/>
            </c:dLbl>
            <c:dLbl>
              <c:idx val="1"/>
              <c:layout>
                <c:manualLayout>
                  <c:x val="0.10210957540487768"/>
                  <c:y val="9.5091909700123541E-3"/>
                </c:manualLayout>
              </c:layout>
              <c:showVal val="1"/>
            </c:dLbl>
            <c:dLbl>
              <c:idx val="2"/>
              <c:layout>
                <c:manualLayout>
                  <c:x val="0.22582462145491553"/>
                  <c:y val="1.2354444275649952E-2"/>
                </c:manualLayout>
              </c:layout>
              <c:showVal val="1"/>
            </c:dLbl>
            <c:dLbl>
              <c:idx val="3"/>
              <c:layout>
                <c:manualLayout>
                  <c:x val="0.13392857009422474"/>
                  <c:y val="1.617383487858998E-2"/>
                </c:manualLayout>
              </c:layout>
              <c:showVal val="1"/>
            </c:dLbl>
            <c:dLbl>
              <c:idx val="4"/>
              <c:layout>
                <c:manualLayout>
                  <c:x val="0.13333182890191086"/>
                  <c:y val="5.6901232400879366E-3"/>
                </c:manualLayout>
              </c:layout>
              <c:showVal val="1"/>
            </c:dLbl>
            <c:dLbl>
              <c:idx val="5"/>
              <c:layout>
                <c:manualLayout>
                  <c:x val="0.11795554345368355"/>
                  <c:y val="1.9343585367984691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+mj-lt"/>
                  </a:defRPr>
                </a:pPr>
                <a:endParaRPr lang="el-GR"/>
              </a:p>
            </c:txPr>
            <c:showVal val="1"/>
          </c:dLbls>
          <c:cat>
            <c:strRef>
              <c:f>ΑΠΑΝΤΗΣΕΙΣ!$B$183:$B$188</c:f>
              <c:strCache>
                <c:ptCount val="6"/>
                <c:pt idx="0">
                  <c:v>Μέχρι το τέλος Αυγούστου</c:v>
                </c:pt>
                <c:pt idx="1">
                  <c:v>Μέχρι το τέλος του 2020</c:v>
                </c:pt>
                <c:pt idx="2">
                  <c:v>Κάποια στιγμή μέσα στο 2021</c:v>
                </c:pt>
                <c:pt idx="3">
                  <c:v>Από το 2022 και μετά </c:v>
                </c:pt>
                <c:pt idx="4">
                  <c:v>Ποτέ, η ζωή μας δεν θα είναι πια ίδια</c:v>
                </c:pt>
                <c:pt idx="5">
                  <c:v>Δεν έχω γνώμη/Δεν απαντώ</c:v>
                </c:pt>
              </c:strCache>
            </c:strRef>
          </c:cat>
          <c:val>
            <c:numRef>
              <c:f>ΑΠΑΝΤΗΣΕΙΣ!$D$183:$D$188</c:f>
              <c:numCache>
                <c:formatCode>0%</c:formatCode>
                <c:ptCount val="6"/>
                <c:pt idx="0">
                  <c:v>1.6089712335446121E-2</c:v>
                </c:pt>
                <c:pt idx="1">
                  <c:v>9.0264911425320976E-2</c:v>
                </c:pt>
                <c:pt idx="2">
                  <c:v>0.41077523159434431</c:v>
                </c:pt>
                <c:pt idx="3">
                  <c:v>0.15933690882496362</c:v>
                </c:pt>
                <c:pt idx="4">
                  <c:v>0.18174874045181244</c:v>
                </c:pt>
                <c:pt idx="5">
                  <c:v>0.14178449536811324</c:v>
                </c:pt>
              </c:numCache>
            </c:numRef>
          </c:val>
        </c:ser>
        <c:dLbls/>
        <c:gapWidth val="55"/>
        <c:gapDepth val="55"/>
        <c:shape val="box"/>
        <c:axId val="148878080"/>
        <c:axId val="148879616"/>
        <c:axId val="0"/>
      </c:bar3DChart>
      <c:catAx>
        <c:axId val="148878080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900" b="0" i="1"/>
            </a:pPr>
            <a:endParaRPr lang="el-GR"/>
          </a:p>
        </c:txPr>
        <c:crossAx val="148879616"/>
        <c:crosses val="autoZero"/>
        <c:auto val="1"/>
        <c:lblAlgn val="ctr"/>
        <c:lblOffset val="100"/>
      </c:catAx>
      <c:valAx>
        <c:axId val="148879616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1488780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/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5"/>
            <c:spPr>
              <a:solidFill>
                <a:srgbClr val="002060"/>
              </a:solidFill>
            </c:spPr>
          </c:dPt>
          <c:dPt>
            <c:idx val="6"/>
            <c:spPr>
              <a:solidFill>
                <a:srgbClr val="C00000"/>
              </a:solidFill>
            </c:spPr>
          </c:dPt>
          <c:dPt>
            <c:idx val="7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0"/>
              <c:layout>
                <c:manualLayout>
                  <c:x val="0.10992530272735951"/>
                  <c:y val="8.7491776117500711E-3"/>
                </c:manualLayout>
              </c:layout>
              <c:showVal val="1"/>
            </c:dLbl>
            <c:dLbl>
              <c:idx val="1"/>
              <c:layout>
                <c:manualLayout>
                  <c:x val="0.11297878335867489"/>
                  <c:y val="5.8327850745000511E-3"/>
                </c:manualLayout>
              </c:layout>
              <c:showVal val="1"/>
            </c:dLbl>
            <c:dLbl>
              <c:idx val="2"/>
              <c:layout>
                <c:manualLayout>
                  <c:x val="9.3131159255123844E-2"/>
                  <c:y val="8.7491776117500711E-3"/>
                </c:manualLayout>
              </c:layout>
              <c:showVal val="1"/>
            </c:dLbl>
            <c:dLbl>
              <c:idx val="3"/>
              <c:layout>
                <c:manualLayout>
                  <c:x val="0.11297878335867489"/>
                  <c:y val="5.8327850744999965E-3"/>
                </c:manualLayout>
              </c:layout>
              <c:showVal val="1"/>
            </c:dLbl>
            <c:dLbl>
              <c:idx val="4"/>
              <c:layout>
                <c:manualLayout>
                  <c:x val="0.19942372576713618"/>
                  <c:y val="5.8332460092912859E-3"/>
                </c:manualLayout>
              </c:layout>
              <c:showVal val="1"/>
            </c:dLbl>
            <c:dLbl>
              <c:idx val="5"/>
              <c:layout>
                <c:manualLayout>
                  <c:x val="0.33588286944471057"/>
                  <c:y val="5.8327850745000511E-3"/>
                </c:manualLayout>
              </c:layout>
              <c:showVal val="1"/>
            </c:dLbl>
            <c:dLbl>
              <c:idx val="6"/>
              <c:layout>
                <c:manualLayout>
                  <c:x val="0.18635031595806575"/>
                  <c:y val="-1.6387682507778263E-4"/>
                </c:manualLayout>
              </c:layout>
              <c:showVal val="1"/>
            </c:dLbl>
            <c:dLbl>
              <c:idx val="7"/>
              <c:layout>
                <c:manualLayout>
                  <c:x val="0.15629477416242826"/>
                  <c:y val="1.1831245596105501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+mj-lt"/>
                  </a:defRPr>
                </a:pPr>
                <a:endParaRPr lang="el-GR"/>
              </a:p>
            </c:txPr>
            <c:showVal val="1"/>
          </c:dLbls>
          <c:cat>
            <c:strRef>
              <c:f>ΑΠΑΝΤΗΣΕΙΣ!$B$153:$B$160</c:f>
              <c:strCache>
                <c:ptCount val="8"/>
                <c:pt idx="0">
                  <c:v>Μέχρι το τέλος Ιουνίου</c:v>
                </c:pt>
                <c:pt idx="1">
                  <c:v>Μέχρι το τέλος Ιουλίου</c:v>
                </c:pt>
                <c:pt idx="2">
                  <c:v>Μέχρι το τέλος Αυγούστου</c:v>
                </c:pt>
                <c:pt idx="3">
                  <c:v>Μέχρι το φθινόπωρο</c:v>
                </c:pt>
                <c:pt idx="4">
                  <c:v>Μέχρι το τέλος του 2020</c:v>
                </c:pt>
                <c:pt idx="5">
                  <c:v>Κάποια στιγμή μέσα στο 2021</c:v>
                </c:pt>
                <c:pt idx="6">
                  <c:v>Ποτέ, η ζωή μας δεν θα είναι πια ίδια</c:v>
                </c:pt>
                <c:pt idx="7">
                  <c:v>Δεν έχω γνώμη/Δεν απαντώ</c:v>
                </c:pt>
              </c:strCache>
            </c:strRef>
          </c:cat>
          <c:val>
            <c:numRef>
              <c:f>ΑΠΑΝΤΗΣΕΙΣ!$D$153:$D$160</c:f>
              <c:numCache>
                <c:formatCode>0%</c:formatCode>
                <c:ptCount val="8"/>
                <c:pt idx="0">
                  <c:v>6.2235143392135615E-2</c:v>
                </c:pt>
                <c:pt idx="1">
                  <c:v>6.7556913373410882E-2</c:v>
                </c:pt>
                <c:pt idx="2">
                  <c:v>4.8191583719325908E-2</c:v>
                </c:pt>
                <c:pt idx="3">
                  <c:v>6.6587825629907019E-2</c:v>
                </c:pt>
                <c:pt idx="4">
                  <c:v>0.18614697283269319</c:v>
                </c:pt>
                <c:pt idx="5">
                  <c:v>0.27006340133372758</c:v>
                </c:pt>
                <c:pt idx="6">
                  <c:v>0.16842416477776717</c:v>
                </c:pt>
                <c:pt idx="7">
                  <c:v>0.13079399494103372</c:v>
                </c:pt>
              </c:numCache>
            </c:numRef>
          </c:val>
        </c:ser>
        <c:dLbls/>
        <c:gapWidth val="55"/>
        <c:gapDepth val="55"/>
        <c:shape val="box"/>
        <c:axId val="148909056"/>
        <c:axId val="148919040"/>
        <c:axId val="0"/>
      </c:bar3DChart>
      <c:catAx>
        <c:axId val="148909056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800" b="0" i="1"/>
            </a:pPr>
            <a:endParaRPr lang="el-GR"/>
          </a:p>
        </c:txPr>
        <c:crossAx val="148919040"/>
        <c:crosses val="autoZero"/>
        <c:auto val="1"/>
        <c:lblAlgn val="ctr"/>
        <c:lblOffset val="100"/>
      </c:catAx>
      <c:valAx>
        <c:axId val="148919040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1489090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/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0"/>
            <c:spPr>
              <a:solidFill>
                <a:srgbClr val="002060"/>
              </a:solidFill>
            </c:spPr>
          </c:dPt>
          <c:dPt>
            <c:idx val="1"/>
            <c:spPr>
              <a:solidFill>
                <a:srgbClr val="002060"/>
              </a:solidFill>
            </c:spPr>
          </c:dPt>
          <c:dPt>
            <c:idx val="9"/>
            <c:spPr>
              <a:solidFill>
                <a:srgbClr val="C00000"/>
              </a:solidFill>
            </c:spPr>
          </c:dPt>
          <c:dPt>
            <c:idx val="10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10"/>
              <c:layout>
                <c:manualLayout>
                  <c:x val="3.6684936232584973E-2"/>
                  <c:y val="8.9679301169926506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tx1"/>
                      </a:solidFill>
                    </a:defRPr>
                  </a:pPr>
                  <a:endParaRPr lang="el-GR"/>
                </a:p>
              </c:txPr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ΚΑΤΑΝΑΛΩΤΩΝ '!$B$138:$B$148</c:f>
              <c:strCache>
                <c:ptCount val="11"/>
                <c:pt idx="0">
                  <c:v>Ενδύματα/Υποδήματα</c:v>
                </c:pt>
                <c:pt idx="1">
                  <c:v>Διακοπές/Ταξίδια</c:v>
                </c:pt>
                <c:pt idx="2">
                  <c:v>Οικιακές Συσκευές («λευκές» συσκευές, TV κτλ)</c:v>
                </c:pt>
                <c:pt idx="3">
                  <c:v>Έπιπλα</c:v>
                </c:pt>
                <c:pt idx="4">
                  <c:v>Αυτοκίνητο</c:v>
                </c:pt>
                <c:pt idx="5">
                  <c:v>Προσωπικές ηλεκτρονικές συσκευές (laptop, tablet, PC κτλ)</c:v>
                </c:pt>
                <c:pt idx="6">
                  <c:v>“Έξυπνα» κινητά (Smartphone)</c:v>
                </c:pt>
                <c:pt idx="7">
                  <c:v>Είδη πολυτελείας (επώνυμα ενδύματα/υποδύματα, αρώματα, κοσμήματα)</c:v>
                </c:pt>
                <c:pt idx="8">
                  <c:v>Ασφάλεια</c:v>
                </c:pt>
                <c:pt idx="9">
                  <c:v>Κανένα από τα παραπάνω (αυθόρμητα)</c:v>
                </c:pt>
                <c:pt idx="10">
                  <c:v>Δεν έχω γνώμη/Δεν απαντώ (αυθόρμητα)</c:v>
                </c:pt>
              </c:strCache>
            </c:strRef>
          </c:cat>
          <c:val>
            <c:numRef>
              <c:f>'EXTRA ΚΑΤΑΝΑΛΩΤΩΝ '!$E$138:$E$148</c:f>
              <c:numCache>
                <c:formatCode>0%</c:formatCode>
                <c:ptCount val="11"/>
                <c:pt idx="0">
                  <c:v>0.34964230965763926</c:v>
                </c:pt>
                <c:pt idx="1">
                  <c:v>0.34651961619258503</c:v>
                </c:pt>
                <c:pt idx="2">
                  <c:v>0.14212513484358144</c:v>
                </c:pt>
                <c:pt idx="3">
                  <c:v>0.13559586668937718</c:v>
                </c:pt>
                <c:pt idx="4">
                  <c:v>0.11406347584170783</c:v>
                </c:pt>
                <c:pt idx="5">
                  <c:v>0.10994719809231816</c:v>
                </c:pt>
                <c:pt idx="6">
                  <c:v>0.1081445523193096</c:v>
                </c:pt>
                <c:pt idx="7">
                  <c:v>9.6193152784874808E-2</c:v>
                </c:pt>
                <c:pt idx="8">
                  <c:v>5.2447056151706133E-2</c:v>
                </c:pt>
                <c:pt idx="9">
                  <c:v>0.36482995514676658</c:v>
                </c:pt>
                <c:pt idx="10">
                  <c:v>9.5384091296201665E-3</c:v>
                </c:pt>
              </c:numCache>
            </c:numRef>
          </c:val>
        </c:ser>
        <c:gapWidth val="55"/>
        <c:gapDepth val="55"/>
        <c:shape val="box"/>
        <c:axId val="98394496"/>
        <c:axId val="98727040"/>
        <c:axId val="0"/>
      </c:bar3DChart>
      <c:catAx>
        <c:axId val="98394496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1000" b="1"/>
            </a:pPr>
            <a:endParaRPr lang="el-GR"/>
          </a:p>
        </c:txPr>
        <c:crossAx val="98727040"/>
        <c:crosses val="autoZero"/>
        <c:auto val="1"/>
        <c:lblAlgn val="ctr"/>
        <c:lblOffset val="100"/>
      </c:catAx>
      <c:valAx>
        <c:axId val="98727040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983944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/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0"/>
            <c:spPr>
              <a:solidFill>
                <a:srgbClr val="002060"/>
              </a:solidFill>
            </c:spPr>
          </c:dPt>
          <c:dPt>
            <c:idx val="1"/>
            <c:spPr>
              <a:solidFill>
                <a:srgbClr val="002060"/>
              </a:solidFill>
            </c:spPr>
          </c:dPt>
          <c:dPt>
            <c:idx val="9"/>
            <c:spPr>
              <a:solidFill>
                <a:srgbClr val="C00000"/>
              </a:solidFill>
            </c:spPr>
          </c:dPt>
          <c:dPt>
            <c:idx val="10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10"/>
              <c:layout>
                <c:manualLayout>
                  <c:x val="4.9402570656373448E-2"/>
                  <c:y val="1.2377279717458294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tx1"/>
                      </a:solidFill>
                    </a:defRPr>
                  </a:pPr>
                  <a:endParaRPr lang="el-GR"/>
                </a:p>
              </c:txPr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ΚΑΤΑΝΑΛΩΤΩΝ '!$B$157:$B$167</c:f>
              <c:strCache>
                <c:ptCount val="11"/>
                <c:pt idx="0">
                  <c:v>Ενδύματα/Υποδήματα</c:v>
                </c:pt>
                <c:pt idx="1">
                  <c:v>Διακοπές/Ταξίδια</c:v>
                </c:pt>
                <c:pt idx="2">
                  <c:v>Οικιακές Συσκευές («λευκές» συσκευές, TV κτλ)</c:v>
                </c:pt>
                <c:pt idx="3">
                  <c:v>Αυτοκίνητο</c:v>
                </c:pt>
                <c:pt idx="4">
                  <c:v>Έπιπλα</c:v>
                </c:pt>
                <c:pt idx="5">
                  <c:v>Προσωπικές ηλεκτρονικές συσκευές (laptop, tablet, PC κτλ)</c:v>
                </c:pt>
                <c:pt idx="6">
                  <c:v>“Έξυπνα» κινητά (Smartphone)</c:v>
                </c:pt>
                <c:pt idx="7">
                  <c:v>Είδη πολυτελείας (επώνυμα ενδύματα/υποδύματα, αρώματα, κοσμήματα)</c:v>
                </c:pt>
                <c:pt idx="8">
                  <c:v>Ασφάλεια</c:v>
                </c:pt>
                <c:pt idx="9">
                  <c:v>Κανένα από τα παραπάνω (αυθόρμητα)</c:v>
                </c:pt>
                <c:pt idx="10">
                  <c:v>Δεν έχω γνώμη/Δεν απαντώ (αυθόρμητα)</c:v>
                </c:pt>
              </c:strCache>
            </c:strRef>
          </c:cat>
          <c:val>
            <c:numRef>
              <c:f>'EXTRA ΚΑΤΑΝΑΛΩΤΩΝ '!$F$157:$F$167</c:f>
              <c:numCache>
                <c:formatCode>0%</c:formatCode>
                <c:ptCount val="11"/>
                <c:pt idx="0">
                  <c:v>0.3781337205345191</c:v>
                </c:pt>
                <c:pt idx="1">
                  <c:v>0.37656827824035211</c:v>
                </c:pt>
                <c:pt idx="2">
                  <c:v>0.10200331238514418</c:v>
                </c:pt>
                <c:pt idx="3">
                  <c:v>8.4397758468135325E-2</c:v>
                </c:pt>
                <c:pt idx="4">
                  <c:v>7.877124123692629E-2</c:v>
                </c:pt>
                <c:pt idx="5">
                  <c:v>5.3429226127005021E-2</c:v>
                </c:pt>
                <c:pt idx="6">
                  <c:v>3.5914422487918873E-2</c:v>
                </c:pt>
                <c:pt idx="7">
                  <c:v>2.8835900809946233E-2</c:v>
                </c:pt>
                <c:pt idx="8">
                  <c:v>2.155319100664746E-2</c:v>
                </c:pt>
                <c:pt idx="9">
                  <c:v>7.1874220114799103E-2</c:v>
                </c:pt>
                <c:pt idx="10">
                  <c:v>1.6425800304013433E-2</c:v>
                </c:pt>
              </c:numCache>
            </c:numRef>
          </c:val>
        </c:ser>
        <c:gapWidth val="55"/>
        <c:gapDepth val="55"/>
        <c:shape val="box"/>
        <c:axId val="100524800"/>
        <c:axId val="110050304"/>
        <c:axId val="0"/>
      </c:bar3DChart>
      <c:catAx>
        <c:axId val="100524800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1000" b="1"/>
            </a:pPr>
            <a:endParaRPr lang="el-GR"/>
          </a:p>
        </c:txPr>
        <c:crossAx val="110050304"/>
        <c:crosses val="autoZero"/>
        <c:auto val="1"/>
        <c:lblAlgn val="ctr"/>
        <c:lblOffset val="100"/>
      </c:catAx>
      <c:valAx>
        <c:axId val="110050304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1005248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47035025208839226"/>
          <c:y val="3.8227847824159583E-2"/>
          <c:w val="0.46246144608271045"/>
          <c:h val="0.92354430435168089"/>
        </c:manualLayout>
      </c:layout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0"/>
            <c:spPr>
              <a:solidFill>
                <a:srgbClr val="002060"/>
              </a:solidFill>
            </c:spPr>
          </c:dPt>
          <c:dPt>
            <c:idx val="4"/>
            <c:spPr>
              <a:solidFill>
                <a:srgbClr val="C00000"/>
              </a:solidFill>
            </c:spPr>
          </c:dPt>
          <c:dPt>
            <c:idx val="5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0"/>
              <c:layout>
                <c:manualLayout>
                  <c:x val="0.26072063421524605"/>
                  <c:y val="1.5928085924125391E-17"/>
                </c:manualLayout>
              </c:layout>
              <c:showVal val="1"/>
            </c:dLbl>
            <c:dLbl>
              <c:idx val="1"/>
              <c:layout>
                <c:manualLayout>
                  <c:x val="0.12933748102062742"/>
                  <c:y val="3.4752588931053828E-3"/>
                </c:manualLayout>
              </c:layout>
              <c:showVal val="1"/>
            </c:dLbl>
            <c:dLbl>
              <c:idx val="2"/>
              <c:layout>
                <c:manualLayout>
                  <c:x val="8.3985377286121668E-2"/>
                  <c:y val="1.0426050321748773E-2"/>
                </c:manualLayout>
              </c:layout>
              <c:showVal val="1"/>
            </c:dLbl>
            <c:dLbl>
              <c:idx val="3"/>
              <c:layout>
                <c:manualLayout>
                  <c:x val="8.2305669740399226E-2"/>
                  <c:y val="1.390103557242166E-2"/>
                </c:manualLayout>
              </c:layout>
              <c:showVal val="1"/>
            </c:dLbl>
            <c:dLbl>
              <c:idx val="4"/>
              <c:layout>
                <c:manualLayout>
                  <c:x val="0.1814084149380228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8.7344792377566524E-2"/>
                  <c:y val="6.9505177862108332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i="0" u="none" strike="noStrike" baseline="0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/>
                </a:pPr>
                <a:endParaRPr lang="el-GR"/>
              </a:p>
            </c:txPr>
            <c:showVal val="1"/>
          </c:dLbls>
          <c:cat>
            <c:strRef>
              <c:f>'EXTRA ΚΑΤΑΝΑΛΩΤΩΝ '!$B$175:$B$180</c:f>
              <c:strCache>
                <c:ptCount val="6"/>
                <c:pt idx="0">
                  <c:v>Όταν η πανδημία COVID19 αρχίσει να υποχωρεί στην Ελλάδα</c:v>
                </c:pt>
                <c:pt idx="1">
                  <c:v>Όταν τελειώσει η πανδημία COVID19 στην Ελλάδα</c:v>
                </c:pt>
                <c:pt idx="2">
                  <c:v>Όταν τελειώσει η πανδημία COVID19 παγκόσμια</c:v>
                </c:pt>
                <c:pt idx="3">
                  <c:v>Όταν η πανδημία COVID19 αρχίσει να υποχωρεί παγκόσμια</c:v>
                </c:pt>
                <c:pt idx="4">
                  <c:v>Δεν έχω καθυστερήσει σημαντικές αγορές (αυθόρμητα)</c:v>
                </c:pt>
                <c:pt idx="5">
                  <c:v>Δεν έχω γνώμη/Δεν απαντώ (αυθόρμητα)</c:v>
                </c:pt>
              </c:strCache>
            </c:strRef>
          </c:cat>
          <c:val>
            <c:numRef>
              <c:f>'EXTRA ΚΑΤΑΝΑΛΩΤΩΝ '!$E$175:$E$180</c:f>
              <c:numCache>
                <c:formatCode>0%</c:formatCode>
                <c:ptCount val="6"/>
                <c:pt idx="0">
                  <c:v>0.38270027820359975</c:v>
                </c:pt>
                <c:pt idx="1">
                  <c:v>0.15319650258331921</c:v>
                </c:pt>
                <c:pt idx="2">
                  <c:v>8.1530687560324722E-2</c:v>
                </c:pt>
                <c:pt idx="3">
                  <c:v>6.5973996479872815E-2</c:v>
                </c:pt>
                <c:pt idx="4">
                  <c:v>0.25069550899903476</c:v>
                </c:pt>
                <c:pt idx="5">
                  <c:v>9.0075512405609529E-2</c:v>
                </c:pt>
              </c:numCache>
            </c:numRef>
          </c:val>
        </c:ser>
        <c:dLbls/>
        <c:gapWidth val="55"/>
        <c:gapDepth val="55"/>
        <c:shape val="box"/>
        <c:axId val="236065920"/>
        <c:axId val="236314624"/>
        <c:axId val="0"/>
      </c:bar3DChart>
      <c:catAx>
        <c:axId val="236065920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1400" b="1"/>
            </a:pPr>
            <a:endParaRPr lang="el-GR"/>
          </a:p>
        </c:txPr>
        <c:crossAx val="236314624"/>
        <c:crosses val="autoZero"/>
        <c:auto val="1"/>
        <c:lblAlgn val="ctr"/>
        <c:lblOffset val="100"/>
      </c:catAx>
      <c:valAx>
        <c:axId val="236314624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2360659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46593056542800532"/>
          <c:y val="3.6604947458668137E-2"/>
          <c:w val="0.49534879722358904"/>
          <c:h val="0.92679010508266357"/>
        </c:manualLayout>
      </c:layout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0"/>
            <c:spPr>
              <a:solidFill>
                <a:srgbClr val="002060"/>
              </a:solidFill>
            </c:spPr>
          </c:dPt>
          <c:dPt>
            <c:idx val="2"/>
            <c:spPr>
              <a:solidFill>
                <a:srgbClr val="C00000"/>
              </a:solidFill>
            </c:spPr>
          </c:dPt>
          <c:dPt>
            <c:idx val="3"/>
            <c:spPr>
              <a:solidFill>
                <a:srgbClr val="FF0000"/>
              </a:solidFill>
            </c:spPr>
          </c:dPt>
          <c:dPt>
            <c:idx val="4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Pt>
            <c:idx val="5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0.22798629679238883"/>
                  <c:y val="3.3277224962425414E-3"/>
                </c:manualLayout>
              </c:layout>
              <c:showVal val="1"/>
            </c:dLbl>
            <c:dLbl>
              <c:idx val="1"/>
              <c:layout>
                <c:manualLayout>
                  <c:x val="0.16874576298019328"/>
                  <c:y val="1.3310889984970226E-2"/>
                </c:manualLayout>
              </c:layout>
              <c:showVal val="1"/>
            </c:dLbl>
            <c:dLbl>
              <c:idx val="2"/>
              <c:layout>
                <c:manualLayout>
                  <c:x val="7.5397043033703398E-2"/>
                  <c:y val="3.3277224962425574E-3"/>
                </c:manualLayout>
              </c:layout>
              <c:showVal val="1"/>
            </c:dLbl>
            <c:dLbl>
              <c:idx val="3"/>
              <c:layout>
                <c:manualLayout>
                  <c:x val="6.821637226858876E-2"/>
                  <c:y val="1.6638612481212841E-2"/>
                </c:manualLayout>
              </c:layout>
              <c:showVal val="1"/>
            </c:dLbl>
            <c:dLbl>
              <c:idx val="4"/>
              <c:layout>
                <c:manualLayout>
                  <c:x val="4.4879192281966282E-2"/>
                  <c:y val="6.6554449924851114E-3"/>
                </c:manualLayout>
              </c:layout>
              <c:showVal val="1"/>
            </c:dLbl>
            <c:dLbl>
              <c:idx val="5"/>
              <c:layout>
                <c:manualLayout>
                  <c:x val="5.3855030738359524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l-GR"/>
              </a:p>
            </c:txPr>
            <c:showVal val="1"/>
          </c:dLbls>
          <c:cat>
            <c:strRef>
              <c:f>'EXTRA ΕΠΙΧΕΙΡΗΣΕΩΝ '!$B$271:$B$276</c:f>
              <c:strCache>
                <c:ptCount val="6"/>
                <c:pt idx="0">
                  <c:v>Ανοιχτή  με κανονική δραστηριότητα</c:v>
                </c:pt>
                <c:pt idx="1">
                  <c:v>Ανοικτή αλλά με μειωμένη λειτουργία – δραστηριότητα</c:v>
                </c:pt>
                <c:pt idx="2">
                  <c:v>Κλειστή με κρατική εντολή (χωρίς καμιά λειτουργία)</c:v>
                </c:pt>
                <c:pt idx="3">
                  <c:v>Κλειστή με κρατική εντολή (λειτουργεί μόνο μέσω online καναλιών και υπηρεσιών delivery/courier)</c:v>
                </c:pt>
                <c:pt idx="4">
                  <c:v>Δεν έχω γνώμη/Δεν απαντώ</c:v>
                </c:pt>
                <c:pt idx="5">
                  <c:v>Άλλο</c:v>
                </c:pt>
              </c:strCache>
            </c:strRef>
          </c:cat>
          <c:val>
            <c:numRef>
              <c:f>'EXTRA ΕΠΙΧΕΙΡΗΣΕΩΝ '!$D$271:$D$276</c:f>
              <c:numCache>
                <c:formatCode>0%</c:formatCode>
                <c:ptCount val="6"/>
                <c:pt idx="0">
                  <c:v>0.48106591865357645</c:v>
                </c:pt>
                <c:pt idx="1">
                  <c:v>0.33380084151472672</c:v>
                </c:pt>
                <c:pt idx="2">
                  <c:v>8.8359046283310011E-2</c:v>
                </c:pt>
                <c:pt idx="3">
                  <c:v>5.4698457223001436E-2</c:v>
                </c:pt>
                <c:pt idx="4">
                  <c:v>5.6100981767180915E-3</c:v>
                </c:pt>
                <c:pt idx="5">
                  <c:v>3.6465638148667601E-2</c:v>
                </c:pt>
              </c:numCache>
            </c:numRef>
          </c:val>
        </c:ser>
        <c:dLbls/>
        <c:gapWidth val="55"/>
        <c:gapDepth val="55"/>
        <c:shape val="box"/>
        <c:axId val="213191296"/>
        <c:axId val="213201280"/>
        <c:axId val="0"/>
      </c:bar3DChart>
      <c:catAx>
        <c:axId val="213191296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1400" b="0" i="1"/>
            </a:pPr>
            <a:endParaRPr lang="el-GR"/>
          </a:p>
        </c:txPr>
        <c:crossAx val="213201280"/>
        <c:crosses val="autoZero"/>
        <c:auto val="1"/>
        <c:lblAlgn val="ctr"/>
        <c:lblOffset val="100"/>
      </c:catAx>
      <c:valAx>
        <c:axId val="213201280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2131912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autoTitleDeleted val="1"/>
    <c:plotArea>
      <c:layout/>
      <c:barChart>
        <c:barDir val="bar"/>
        <c:grouping val="percentStacked"/>
        <c:ser>
          <c:idx val="0"/>
          <c:order val="0"/>
          <c:tx>
            <c:strRef>
              <c:f>'EXTRA ΚΑΤΑΝΑΛΩΤΩΝ '!$AB$5</c:f>
              <c:strCache>
                <c:ptCount val="1"/>
                <c:pt idx="0">
                  <c:v>5 - Πολύ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'!$AC$4;'EXTRA ΚΑΤΑΝΑΛΩΤΩΝ '!$AD$4;'EXTRA ΚΑΤΑΝΑΛΩΤΩΝ '!$AE$4;'EXTRA ΚΑΤΑΝΑΛΩΤΩΝ '!$AF$4;'EXTRA ΚΑΤΑΝΑΛΩΤΩΝ '!$AG$4)</c:f>
              <c:strCache>
                <c:ptCount val="5"/>
                <c:pt idx="0">
                  <c:v>Μάρτιος 2021</c:v>
                </c:pt>
                <c:pt idx="1">
                  <c:v>Σεπτέμβριος 2020</c:v>
                </c:pt>
                <c:pt idx="2">
                  <c:v>Ιούλιος 2020</c:v>
                </c:pt>
                <c:pt idx="3">
                  <c:v>Ιούνιος 2020</c:v>
                </c:pt>
                <c:pt idx="4">
                  <c:v>Μάρτιος 2020</c:v>
                </c:pt>
              </c:strCache>
            </c:strRef>
          </c:cat>
          <c:val>
            <c:numRef>
              <c:f>('EXTRA ΚΑΤΑΝΑΛΩΤΩΝ '!$AC$5;'EXTRA ΚΑΤΑΝΑΛΩΤΩΝ '!$AD$5;'EXTRA ΚΑΤΑΝΑΛΩΤΩΝ '!$AE$5;'EXTRA ΚΑΤΑΝΑΛΩΤΩΝ '!$AF$5;'EXTRA ΚΑΤΑΝΑΛΩΤΩΝ '!$AG$5)</c:f>
              <c:numCache>
                <c:formatCode>0%</c:formatCode>
                <c:ptCount val="5"/>
                <c:pt idx="0">
                  <c:v>0.27</c:v>
                </c:pt>
                <c:pt idx="1">
                  <c:v>0.21000000000000005</c:v>
                </c:pt>
                <c:pt idx="2">
                  <c:v>0.21000000000000005</c:v>
                </c:pt>
                <c:pt idx="3">
                  <c:v>0.14000000000000001</c:v>
                </c:pt>
                <c:pt idx="4">
                  <c:v>0.37000000000000011</c:v>
                </c:pt>
              </c:numCache>
            </c:numRef>
          </c:val>
        </c:ser>
        <c:ser>
          <c:idx val="1"/>
          <c:order val="1"/>
          <c:tx>
            <c:strRef>
              <c:f>'EXTRA ΚΑΤΑΝΑΛΩΤΩΝ '!$AB$6</c:f>
              <c:strCache>
                <c:ptCount val="1"/>
                <c:pt idx="0">
                  <c:v>4 - Αρκετά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'!$AC$4;'EXTRA ΚΑΤΑΝΑΛΩΤΩΝ '!$AD$4;'EXTRA ΚΑΤΑΝΑΛΩΤΩΝ '!$AE$4;'EXTRA ΚΑΤΑΝΑΛΩΤΩΝ '!$AF$4;'EXTRA ΚΑΤΑΝΑΛΩΤΩΝ '!$AG$4)</c:f>
              <c:strCache>
                <c:ptCount val="5"/>
                <c:pt idx="0">
                  <c:v>Μάρτιος 2021</c:v>
                </c:pt>
                <c:pt idx="1">
                  <c:v>Σεπτέμβριος 2020</c:v>
                </c:pt>
                <c:pt idx="2">
                  <c:v>Ιούλιος 2020</c:v>
                </c:pt>
                <c:pt idx="3">
                  <c:v>Ιούνιος 2020</c:v>
                </c:pt>
                <c:pt idx="4">
                  <c:v>Μάρτιος 2020</c:v>
                </c:pt>
              </c:strCache>
            </c:strRef>
          </c:cat>
          <c:val>
            <c:numRef>
              <c:f>('EXTRA ΚΑΤΑΝΑΛΩΤΩΝ '!$AC$6;'EXTRA ΚΑΤΑΝΑΛΩΤΩΝ '!$AD$6;'EXTRA ΚΑΤΑΝΑΛΩΤΩΝ '!$AE$6;'EXTRA ΚΑΤΑΝΑΛΩΤΩΝ '!$AF$6;'EXTRA ΚΑΤΑΝΑΛΩΤΩΝ '!$AG$6)</c:f>
              <c:numCache>
                <c:formatCode>0%</c:formatCode>
                <c:ptCount val="5"/>
                <c:pt idx="0">
                  <c:v>0.28000000000000008</c:v>
                </c:pt>
                <c:pt idx="1">
                  <c:v>0.21000000000000005</c:v>
                </c:pt>
                <c:pt idx="2">
                  <c:v>0.24000000000000005</c:v>
                </c:pt>
                <c:pt idx="3">
                  <c:v>0.22</c:v>
                </c:pt>
                <c:pt idx="4">
                  <c:v>0.22</c:v>
                </c:pt>
              </c:numCache>
            </c:numRef>
          </c:val>
        </c:ser>
        <c:ser>
          <c:idx val="2"/>
          <c:order val="2"/>
          <c:tx>
            <c:strRef>
              <c:f>'EXTRA ΚΑΤΑΝΑΛΩΤΩΝ '!$AB$7</c:f>
              <c:strCache>
                <c:ptCount val="1"/>
                <c:pt idx="0">
                  <c:v>3 - Ούτε Πολύ/Ούτε Λίγο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'!$AC$4;'EXTRA ΚΑΤΑΝΑΛΩΤΩΝ '!$AD$4;'EXTRA ΚΑΤΑΝΑΛΩΤΩΝ '!$AE$4;'EXTRA ΚΑΤΑΝΑΛΩΤΩΝ '!$AF$4;'EXTRA ΚΑΤΑΝΑΛΩΤΩΝ '!$AG$4)</c:f>
              <c:strCache>
                <c:ptCount val="5"/>
                <c:pt idx="0">
                  <c:v>Μάρτιος 2021</c:v>
                </c:pt>
                <c:pt idx="1">
                  <c:v>Σεπτέμβριος 2020</c:v>
                </c:pt>
                <c:pt idx="2">
                  <c:v>Ιούλιος 2020</c:v>
                </c:pt>
                <c:pt idx="3">
                  <c:v>Ιούνιος 2020</c:v>
                </c:pt>
                <c:pt idx="4">
                  <c:v>Μάρτιος 2020</c:v>
                </c:pt>
              </c:strCache>
            </c:strRef>
          </c:cat>
          <c:val>
            <c:numRef>
              <c:f>('EXTRA ΚΑΤΑΝΑΛΩΤΩΝ '!$AC$7;'EXTRA ΚΑΤΑΝΑΛΩΤΩΝ '!$AD$7;'EXTRA ΚΑΤΑΝΑΛΩΤΩΝ '!$AE$7;'EXTRA ΚΑΤΑΝΑΛΩΤΩΝ '!$AF$7;'EXTRA ΚΑΤΑΝΑΛΩΤΩΝ '!$AG$7)</c:f>
              <c:numCache>
                <c:formatCode>0%</c:formatCode>
                <c:ptCount val="5"/>
                <c:pt idx="0">
                  <c:v>0.18000000000000005</c:v>
                </c:pt>
                <c:pt idx="1">
                  <c:v>0.22</c:v>
                </c:pt>
                <c:pt idx="2">
                  <c:v>0.26</c:v>
                </c:pt>
                <c:pt idx="3">
                  <c:v>0.29000000000000009</c:v>
                </c:pt>
                <c:pt idx="4">
                  <c:v>0.16</c:v>
                </c:pt>
              </c:numCache>
            </c:numRef>
          </c:val>
        </c:ser>
        <c:ser>
          <c:idx val="3"/>
          <c:order val="3"/>
          <c:tx>
            <c:strRef>
              <c:f>'EXTRA ΚΑΤΑΝΑΛΩΤΩΝ '!$AB$8</c:f>
              <c:strCache>
                <c:ptCount val="1"/>
                <c:pt idx="0">
                  <c:v>2 - Λίγο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'!$AC$4;'EXTRA ΚΑΤΑΝΑΛΩΤΩΝ '!$AD$4;'EXTRA ΚΑΤΑΝΑΛΩΤΩΝ '!$AE$4;'EXTRA ΚΑΤΑΝΑΛΩΤΩΝ '!$AF$4;'EXTRA ΚΑΤΑΝΑΛΩΤΩΝ '!$AG$4)</c:f>
              <c:strCache>
                <c:ptCount val="5"/>
                <c:pt idx="0">
                  <c:v>Μάρτιος 2021</c:v>
                </c:pt>
                <c:pt idx="1">
                  <c:v>Σεπτέμβριος 2020</c:v>
                </c:pt>
                <c:pt idx="2">
                  <c:v>Ιούλιος 2020</c:v>
                </c:pt>
                <c:pt idx="3">
                  <c:v>Ιούνιος 2020</c:v>
                </c:pt>
                <c:pt idx="4">
                  <c:v>Μάρτιος 2020</c:v>
                </c:pt>
              </c:strCache>
            </c:strRef>
          </c:cat>
          <c:val>
            <c:numRef>
              <c:f>('EXTRA ΚΑΤΑΝΑΛΩΤΩΝ '!$AC$8;'EXTRA ΚΑΤΑΝΑΛΩΤΩΝ '!$AD$8;'EXTRA ΚΑΤΑΝΑΛΩΤΩΝ '!$AE$8;'EXTRA ΚΑΤΑΝΑΛΩΤΩΝ '!$AF$8;'EXTRA ΚΑΤΑΝΑΛΩΤΩΝ '!$AG$8)</c:f>
              <c:numCache>
                <c:formatCode>0%</c:formatCode>
                <c:ptCount val="5"/>
                <c:pt idx="0">
                  <c:v>0.14000000000000001</c:v>
                </c:pt>
                <c:pt idx="1">
                  <c:v>0.15000000000000005</c:v>
                </c:pt>
                <c:pt idx="2">
                  <c:v>0.14000000000000001</c:v>
                </c:pt>
                <c:pt idx="3">
                  <c:v>0.17</c:v>
                </c:pt>
                <c:pt idx="4">
                  <c:v>0.14000000000000001</c:v>
                </c:pt>
              </c:numCache>
            </c:numRef>
          </c:val>
        </c:ser>
        <c:ser>
          <c:idx val="4"/>
          <c:order val="4"/>
          <c:tx>
            <c:strRef>
              <c:f>'EXTRA ΚΑΤΑΝΑΛΩΤΩΝ '!$AB$9</c:f>
              <c:strCache>
                <c:ptCount val="1"/>
                <c:pt idx="0">
                  <c:v>1 - Καθόλου</c:v>
                </c:pt>
              </c:strCache>
            </c:strRef>
          </c:tx>
          <c:spPr>
            <a:solidFill>
              <a:srgbClr val="002060"/>
            </a:solidFill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'!$AC$4;'EXTRA ΚΑΤΑΝΑΛΩΤΩΝ '!$AD$4;'EXTRA ΚΑΤΑΝΑΛΩΤΩΝ '!$AE$4;'EXTRA ΚΑΤΑΝΑΛΩΤΩΝ '!$AF$4;'EXTRA ΚΑΤΑΝΑΛΩΤΩΝ '!$AG$4)</c:f>
              <c:strCache>
                <c:ptCount val="5"/>
                <c:pt idx="0">
                  <c:v>Μάρτιος 2021</c:v>
                </c:pt>
                <c:pt idx="1">
                  <c:v>Σεπτέμβριος 2020</c:v>
                </c:pt>
                <c:pt idx="2">
                  <c:v>Ιούλιος 2020</c:v>
                </c:pt>
                <c:pt idx="3">
                  <c:v>Ιούνιος 2020</c:v>
                </c:pt>
                <c:pt idx="4">
                  <c:v>Μάρτιος 2020</c:v>
                </c:pt>
              </c:strCache>
            </c:strRef>
          </c:cat>
          <c:val>
            <c:numRef>
              <c:f>('EXTRA ΚΑΤΑΝΑΛΩΤΩΝ '!$AC$9;'EXTRA ΚΑΤΑΝΑΛΩΤΩΝ '!$AD$9;'EXTRA ΚΑΤΑΝΑΛΩΤΩΝ '!$AE$9;'EXTRA ΚΑΤΑΝΑΛΩΤΩΝ '!$AF$9;'EXTRA ΚΑΤΑΝΑΛΩΤΩΝ '!$AG$9)</c:f>
              <c:numCache>
                <c:formatCode>0%</c:formatCode>
                <c:ptCount val="5"/>
                <c:pt idx="0">
                  <c:v>0.13</c:v>
                </c:pt>
                <c:pt idx="1">
                  <c:v>0.21000000000000005</c:v>
                </c:pt>
                <c:pt idx="2">
                  <c:v>0.14000000000000001</c:v>
                </c:pt>
                <c:pt idx="3">
                  <c:v>0.17</c:v>
                </c:pt>
                <c:pt idx="4">
                  <c:v>0.1</c:v>
                </c:pt>
              </c:numCache>
            </c:numRef>
          </c:val>
        </c:ser>
        <c:ser>
          <c:idx val="5"/>
          <c:order val="5"/>
          <c:tx>
            <c:strRef>
              <c:f>'EXTRA ΚΑΤΑΝΑΛΩΤΩΝ '!$AB$10</c:f>
              <c:strCache>
                <c:ptCount val="1"/>
                <c:pt idx="0">
                  <c:v>Δεν έχω γνώμη/Δεν απαντώ (αυθόρμητα)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1.6033570003134762E-3"/>
                  <c:y val="7.3487205125356489E-2"/>
                </c:manualLayout>
              </c:layout>
              <c:showVal val="1"/>
            </c:dLbl>
            <c:dLbl>
              <c:idx val="1"/>
              <c:layout>
                <c:manualLayout>
                  <c:x val="1.6033570003134762E-3"/>
                  <c:y val="7.348720512535642E-2"/>
                </c:manualLayout>
              </c:layout>
              <c:showVal val="1"/>
            </c:dLbl>
            <c:dLbl>
              <c:idx val="2"/>
              <c:layout>
                <c:manualLayout>
                  <c:x val="-1.6033570003133584E-3"/>
                  <c:y val="7.7161854701329483E-2"/>
                </c:manualLayout>
              </c:layout>
              <c:showVal val="1"/>
            </c:dLbl>
            <c:dLbl>
              <c:idx val="3"/>
              <c:layout>
                <c:manualLayout>
                  <c:x val="-1.6033570003133584E-3"/>
                  <c:y val="7.3487205125356392E-2"/>
                </c:manualLayout>
              </c:layout>
              <c:showVal val="1"/>
            </c:dLbl>
            <c:dLbl>
              <c:idx val="4"/>
              <c:layout>
                <c:manualLayout>
                  <c:x val="6.0132199940890452E-4"/>
                  <c:y val="7.348720512535647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'!$AC$4;'EXTRA ΚΑΤΑΝΑΛΩΤΩΝ '!$AD$4;'EXTRA ΚΑΤΑΝΑΛΩΤΩΝ '!$AE$4;'EXTRA ΚΑΤΑΝΑΛΩΤΩΝ '!$AF$4;'EXTRA ΚΑΤΑΝΑΛΩΤΩΝ '!$AG$4)</c:f>
              <c:strCache>
                <c:ptCount val="5"/>
                <c:pt idx="0">
                  <c:v>Μάρτιος 2021</c:v>
                </c:pt>
                <c:pt idx="1">
                  <c:v>Σεπτέμβριος 2020</c:v>
                </c:pt>
                <c:pt idx="2">
                  <c:v>Ιούλιος 2020</c:v>
                </c:pt>
                <c:pt idx="3">
                  <c:v>Ιούνιος 2020</c:v>
                </c:pt>
                <c:pt idx="4">
                  <c:v>Μάρτιος 2020</c:v>
                </c:pt>
              </c:strCache>
            </c:strRef>
          </c:cat>
          <c:val>
            <c:numRef>
              <c:f>('EXTRA ΚΑΤΑΝΑΛΩΤΩΝ '!$AC$10;'EXTRA ΚΑΤΑΝΑΛΩΤΩΝ '!$AD$10;'EXTRA ΚΑΤΑΝΑΛΩΤΩΝ '!$AE$10;'EXTRA ΚΑΤΑΝΑΛΩΤΩΝ '!$AF$10;'EXTRA ΚΑΤΑΝΑΛΩΤΩΝ '!$AG$10)</c:f>
              <c:numCache>
                <c:formatCode>0%</c:formatCode>
                <c:ptCount val="5"/>
                <c:pt idx="0">
                  <c:v>1.0000000000000004E-2</c:v>
                </c:pt>
                <c:pt idx="1">
                  <c:v>1.0000000000000004E-2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Val val="1"/>
        </c:dLbls>
        <c:gapWidth val="95"/>
        <c:overlap val="100"/>
        <c:axId val="224398336"/>
        <c:axId val="224436992"/>
      </c:barChart>
      <c:catAx>
        <c:axId val="224398336"/>
        <c:scaling>
          <c:orientation val="maxMin"/>
        </c:scaling>
        <c:axPos val="l"/>
        <c:numFmt formatCode="General" sourceLinked="1"/>
        <c:tickLblPos val="nextTo"/>
        <c:txPr>
          <a:bodyPr/>
          <a:lstStyle/>
          <a:p>
            <a:pPr>
              <a:defRPr sz="1050" b="1"/>
            </a:pPr>
            <a:endParaRPr lang="el-GR"/>
          </a:p>
        </c:txPr>
        <c:crossAx val="224436992"/>
        <c:crosses val="autoZero"/>
        <c:auto val="1"/>
        <c:lblAlgn val="ctr"/>
        <c:lblOffset val="100"/>
      </c:catAx>
      <c:valAx>
        <c:axId val="224436992"/>
        <c:scaling>
          <c:orientation val="minMax"/>
        </c:scaling>
        <c:delete val="1"/>
        <c:axPos val="t"/>
        <c:numFmt formatCode="0%" sourceLinked="1"/>
        <c:tickLblPos val="none"/>
        <c:crossAx val="224398336"/>
        <c:crosses val="autoZero"/>
        <c:crossBetween val="between"/>
      </c:valAx>
      <c:spPr>
        <a:noFill/>
        <a:ln>
          <a:noFill/>
        </a:ln>
      </c:spPr>
    </c:plotArea>
    <c:legend>
      <c:legendPos val="t"/>
      <c:layout/>
    </c:legend>
    <c:plotVisOnly val="1"/>
    <c:dispBlanksAs val="gap"/>
  </c:chart>
  <c:spPr>
    <a:noFill/>
    <a:ln>
      <a:noFill/>
    </a:ln>
  </c:sp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plotArea>
      <c:layout>
        <c:manualLayout>
          <c:layoutTarget val="inner"/>
          <c:xMode val="edge"/>
          <c:yMode val="edge"/>
          <c:x val="0.27333131966818486"/>
          <c:y val="0.15468373688558026"/>
          <c:w val="0.48273224271377241"/>
          <c:h val="0.80739870787791856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C00000"/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2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el-GR"/>
                </a:p>
              </c:txPr>
            </c:dLbl>
            <c:dLbl>
              <c:idx val="3"/>
              <c:layout>
                <c:manualLayout>
                  <c:x val="-0.22195526536483123"/>
                  <c:y val="0.15403846064988921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CatName val="1"/>
            <c:showPercent val="1"/>
            <c:showLeaderLines val="1"/>
          </c:dLbls>
          <c:cat>
            <c:strRef>
              <c:f>'EXTRA ΕΠΙΧΕΙΡΗΣΕΩΝ '!$B$294:$B$296</c:f>
              <c:strCache>
                <c:ptCount val="3"/>
                <c:pt idx="0">
                  <c:v>Ναι</c:v>
                </c:pt>
                <c:pt idx="1">
                  <c:v>Όχι</c:v>
                </c:pt>
                <c:pt idx="2">
                  <c:v>Δεν έχω γνώμη / Δεν απαντώ</c:v>
                </c:pt>
              </c:strCache>
            </c:strRef>
          </c:cat>
          <c:val>
            <c:numRef>
              <c:f>'EXTRA ΕΠΙΧΕΙΡΗΣΕΩΝ '!$D$294:$D$296</c:f>
              <c:numCache>
                <c:formatCode>0%</c:formatCode>
                <c:ptCount val="3"/>
                <c:pt idx="0">
                  <c:v>0.73492286115007033</c:v>
                </c:pt>
                <c:pt idx="1">
                  <c:v>0.24824684431977567</c:v>
                </c:pt>
                <c:pt idx="2">
                  <c:v>1.6830294530154277E-2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l-GR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autoTitleDeleted val="1"/>
    <c:plotArea>
      <c:layout/>
      <c:lineChart>
        <c:grouping val="standard"/>
        <c:ser>
          <c:idx val="0"/>
          <c:order val="0"/>
          <c:tx>
            <c:strRef>
              <c:f>'EXTRA ΕΠΙΧΕΙΡΗΣΕΩΝ '!$M$295</c:f>
              <c:strCache>
                <c:ptCount val="1"/>
                <c:pt idx="0">
                  <c:v>Ναι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7397171619550374E-2"/>
                  <c:y val="-4.7318590617302696E-2"/>
                </c:manualLayout>
              </c:layout>
              <c:showVal val="1"/>
            </c:dLbl>
            <c:dLbl>
              <c:idx val="1"/>
              <c:layout>
                <c:manualLayout>
                  <c:x val="-1.7123232262218981E-2"/>
                  <c:y val="-4.7318590617302696E-2"/>
                </c:manualLayout>
              </c:layout>
              <c:showVal val="1"/>
            </c:dLbl>
            <c:dLbl>
              <c:idx val="2"/>
              <c:layout>
                <c:manualLayout>
                  <c:x val="-2.7397171619550308E-2"/>
                  <c:y val="-5.1620280673421108E-2"/>
                </c:manualLayout>
              </c:layout>
              <c:showVal val="1"/>
            </c:dLbl>
            <c:dLbl>
              <c:idx val="3"/>
              <c:layout>
                <c:manualLayout>
                  <c:x val="-2.7397171619550374E-2"/>
                  <c:y val="-4.3016900561184269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ΕΠΙΧΕΙΡΗΣΕΩΝ '!$N$294:$Q$294</c:f>
              <c:strCache>
                <c:ptCount val="4"/>
                <c:pt idx="0">
                  <c:v>Αύγουστος 2020</c:v>
                </c:pt>
                <c:pt idx="1">
                  <c:v>Σεπτέμβριος 2020</c:v>
                </c:pt>
                <c:pt idx="2">
                  <c:v>Ιανουάριος 2021</c:v>
                </c:pt>
                <c:pt idx="3">
                  <c:v>Μάρτιος 2021</c:v>
                </c:pt>
              </c:strCache>
            </c:strRef>
          </c:cat>
          <c:val>
            <c:numRef>
              <c:f>'EXTRA ΕΠΙΧΕΙΡΗΣΕΩΝ '!$N$295:$Q$295</c:f>
              <c:numCache>
                <c:formatCode>0%</c:formatCode>
                <c:ptCount val="4"/>
                <c:pt idx="0">
                  <c:v>0.9</c:v>
                </c:pt>
                <c:pt idx="1">
                  <c:v>0.78</c:v>
                </c:pt>
                <c:pt idx="2">
                  <c:v>0.81</c:v>
                </c:pt>
                <c:pt idx="3">
                  <c:v>0.73000000000000009</c:v>
                </c:pt>
              </c:numCache>
            </c:numRef>
          </c:val>
        </c:ser>
        <c:ser>
          <c:idx val="1"/>
          <c:order val="1"/>
          <c:tx>
            <c:strRef>
              <c:f>'EXTRA ΕΠΙΧΕΙΡΗΣΕΩΝ '!$M$296</c:f>
              <c:strCache>
                <c:ptCount val="1"/>
                <c:pt idx="0">
                  <c:v>Όχι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7397171619550374E-2"/>
                  <c:y val="-5.5921970729539527E-2"/>
                </c:manualLayout>
              </c:layout>
              <c:showVal val="1"/>
            </c:dLbl>
            <c:dLbl>
              <c:idx val="1"/>
              <c:layout>
                <c:manualLayout>
                  <c:x val="-2.7397171619550374E-2"/>
                  <c:y val="-6.4525350841776324E-2"/>
                </c:manualLayout>
              </c:layout>
              <c:showVal val="1"/>
            </c:dLbl>
            <c:dLbl>
              <c:idx val="2"/>
              <c:layout>
                <c:manualLayout>
                  <c:x val="-1.7123232262218915E-2"/>
                  <c:y val="-5.5921970729539527E-2"/>
                </c:manualLayout>
              </c:layout>
              <c:showVal val="1"/>
            </c:dLbl>
            <c:dLbl>
              <c:idx val="3"/>
              <c:layout>
                <c:manualLayout>
                  <c:x val="-1.7123232262218981E-2"/>
                  <c:y val="-5.5921970729539527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rgbClr val="0070C0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ΕΠΙΧΕΙΡΗΣΕΩΝ '!$N$294:$Q$294</c:f>
              <c:strCache>
                <c:ptCount val="4"/>
                <c:pt idx="0">
                  <c:v>Αύγουστος 2020</c:v>
                </c:pt>
                <c:pt idx="1">
                  <c:v>Σεπτέμβριος 2020</c:v>
                </c:pt>
                <c:pt idx="2">
                  <c:v>Ιανουάριος 2021</c:v>
                </c:pt>
                <c:pt idx="3">
                  <c:v>Μάρτιος 2021</c:v>
                </c:pt>
              </c:strCache>
            </c:strRef>
          </c:cat>
          <c:val>
            <c:numRef>
              <c:f>'EXTRA ΕΠΙΧΕΙΡΗΣΕΩΝ '!$N$296:$Q$296</c:f>
              <c:numCache>
                <c:formatCode>0%</c:formatCode>
                <c:ptCount val="4"/>
                <c:pt idx="0">
                  <c:v>0.1</c:v>
                </c:pt>
                <c:pt idx="1">
                  <c:v>0.21000000000000002</c:v>
                </c:pt>
                <c:pt idx="2">
                  <c:v>0.19</c:v>
                </c:pt>
                <c:pt idx="3">
                  <c:v>0.25</c:v>
                </c:pt>
              </c:numCache>
            </c:numRef>
          </c:val>
        </c:ser>
        <c:ser>
          <c:idx val="2"/>
          <c:order val="2"/>
          <c:tx>
            <c:strRef>
              <c:f>'EXTRA ΕΠΙΧΕΙΡΗΣΕΩΝ '!$M$297</c:f>
              <c:strCache>
                <c:ptCount val="1"/>
                <c:pt idx="0">
                  <c:v>ΔΞ/ΔΑ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5616161311094941E-3"/>
                  <c:y val="-4.3016900561184269E-2"/>
                </c:manualLayout>
              </c:layout>
              <c:showVal val="1"/>
            </c:dLbl>
            <c:dLbl>
              <c:idx val="1"/>
              <c:layout>
                <c:manualLayout>
                  <c:x val="-1.7123232262218981E-2"/>
                  <c:y val="-3.441352044894741E-2"/>
                </c:manualLayout>
              </c:layout>
              <c:showVal val="1"/>
            </c:dLbl>
            <c:dLbl>
              <c:idx val="2"/>
              <c:layout>
                <c:manualLayout>
                  <c:x val="-2.7397171619550308E-2"/>
                  <c:y val="-4.3016900561184269E-2"/>
                </c:manualLayout>
              </c:layout>
              <c:showVal val="1"/>
            </c:dLbl>
            <c:dLbl>
              <c:idx val="3"/>
              <c:layout>
                <c:manualLayout>
                  <c:x val="-1.7123232262218981E-2"/>
                  <c:y val="-5.1620280673421108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ΕΠΙΧΕΙΡΗΣΕΩΝ '!$N$294:$Q$294</c:f>
              <c:strCache>
                <c:ptCount val="4"/>
                <c:pt idx="0">
                  <c:v>Αύγουστος 2020</c:v>
                </c:pt>
                <c:pt idx="1">
                  <c:v>Σεπτέμβριος 2020</c:v>
                </c:pt>
                <c:pt idx="2">
                  <c:v>Ιανουάριος 2021</c:v>
                </c:pt>
                <c:pt idx="3">
                  <c:v>Μάρτιος 2021</c:v>
                </c:pt>
              </c:strCache>
            </c:strRef>
          </c:cat>
          <c:val>
            <c:numRef>
              <c:f>'EXTRA ΕΠΙΧΕΙΡΗΣΕΩΝ '!$N$297:$Q$297</c:f>
              <c:numCache>
                <c:formatCode>0%</c:formatCode>
                <c:ptCount val="4"/>
                <c:pt idx="0">
                  <c:v>0</c:v>
                </c:pt>
                <c:pt idx="1">
                  <c:v>1.0000000000000002E-2</c:v>
                </c:pt>
                <c:pt idx="2">
                  <c:v>0</c:v>
                </c:pt>
                <c:pt idx="3">
                  <c:v>2.0000000000000004E-2</c:v>
                </c:pt>
              </c:numCache>
            </c:numRef>
          </c:val>
        </c:ser>
        <c:dLbls/>
        <c:marker val="1"/>
        <c:axId val="214499328"/>
        <c:axId val="214536960"/>
      </c:lineChart>
      <c:catAx>
        <c:axId val="21449932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100" b="1"/>
            </a:pPr>
            <a:endParaRPr lang="el-GR"/>
          </a:p>
        </c:txPr>
        <c:crossAx val="214536960"/>
        <c:crosses val="autoZero"/>
        <c:auto val="1"/>
        <c:lblAlgn val="ctr"/>
        <c:lblOffset val="100"/>
      </c:catAx>
      <c:valAx>
        <c:axId val="214536960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21449932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50771528031276947"/>
          <c:y val="3.6604947458668137E-2"/>
          <c:w val="0.46372969140994924"/>
          <c:h val="0.92679010508266357"/>
        </c:manualLayout>
      </c:layout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C00000"/>
              </a:solidFill>
            </c:spPr>
          </c:dPt>
          <c:dPt>
            <c:idx val="3"/>
            <c:spPr>
              <a:solidFill>
                <a:srgbClr val="C00000"/>
              </a:solidFill>
            </c:spPr>
          </c:dPt>
          <c:dPt>
            <c:idx val="4"/>
            <c:spPr>
              <a:solidFill>
                <a:srgbClr val="C00000"/>
              </a:solidFill>
            </c:spPr>
          </c:dPt>
          <c:dPt>
            <c:idx val="5"/>
            <c:spPr>
              <a:solidFill>
                <a:srgbClr val="FF0000"/>
              </a:solidFill>
            </c:spPr>
          </c:dPt>
          <c:dPt>
            <c:idx val="6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0"/>
              <c:layout>
                <c:manualLayout>
                  <c:x val="0.13437660365779464"/>
                  <c:y val="9.9834295141210793E-3"/>
                </c:manualLayout>
              </c:layout>
              <c:showVal val="1"/>
            </c:dLbl>
            <c:dLbl>
              <c:idx val="1"/>
              <c:layout>
                <c:manualLayout>
                  <c:x val="0.11757952820057034"/>
                  <c:y val="1.9966597002848741E-2"/>
                </c:manualLayout>
              </c:layout>
              <c:showVal val="1"/>
            </c:dLbl>
            <c:dLbl>
              <c:idx val="2"/>
              <c:layout>
                <c:manualLayout>
                  <c:x val="0.21500256585247146"/>
                  <c:y val="9.9839535649078846E-3"/>
                </c:manualLayout>
              </c:layout>
              <c:showVal val="1"/>
            </c:dLbl>
            <c:dLbl>
              <c:idx val="3"/>
              <c:layout>
                <c:manualLayout>
                  <c:x val="0.2267603864120919"/>
                  <c:y val="2.3294319499091304E-2"/>
                </c:manualLayout>
              </c:layout>
              <c:showVal val="1"/>
            </c:dLbl>
            <c:dLbl>
              <c:idx val="4"/>
              <c:layout>
                <c:manualLayout>
                  <c:x val="0.10918099047195817"/>
                  <c:y val="1.3311152010363635E-2"/>
                </c:manualLayout>
              </c:layout>
              <c:showVal val="1"/>
            </c:dLbl>
            <c:dLbl>
              <c:idx val="5"/>
              <c:layout>
                <c:manualLayout>
                  <c:x val="4.5352103734505766E-2"/>
                  <c:y val="6.6554449924851114E-3"/>
                </c:manualLayout>
              </c:layout>
              <c:showVal val="1"/>
            </c:dLbl>
            <c:dLbl>
              <c:idx val="6"/>
              <c:layout>
                <c:manualLayout>
                  <c:x val="0.17468958475513308"/>
                  <c:y val="1.6638612481212778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l-GR"/>
              </a:p>
            </c:txPr>
            <c:showVal val="1"/>
          </c:dLbls>
          <c:cat>
            <c:strRef>
              <c:f>'EXTRA ΕΠΙΧΕΙΡΗΣΕΩΝ '!$B$312:$B$318</c:f>
              <c:strCache>
                <c:ptCount val="7"/>
                <c:pt idx="0">
                  <c:v>Έχει ήδη επιστρέψει σε κανονικό επίπεδο λειτουργίας</c:v>
                </c:pt>
                <c:pt idx="1">
                  <c:v>Μέχρι το καλοκαίρι του 2021</c:v>
                </c:pt>
                <c:pt idx="2">
                  <c:v>Μετά το καλοκαίρι και μέχρι το τέλος του 2021</c:v>
                </c:pt>
                <c:pt idx="3">
                  <c:v>Κάποια στιγμή μέσα στο 2022</c:v>
                </c:pt>
                <c:pt idx="4">
                  <c:v>Από το 2023 και μετά</c:v>
                </c:pt>
                <c:pt idx="5">
                  <c:v>Ποτέ, η επιχείρηση δεν θα μπορέσει να επανέλθει</c:v>
                </c:pt>
                <c:pt idx="6">
                  <c:v>Δεν έχω γνώμη/Δεν απαντώ</c:v>
                </c:pt>
              </c:strCache>
            </c:strRef>
          </c:cat>
          <c:val>
            <c:numRef>
              <c:f>'EXTRA ΕΠΙΧΕΙΡΗΣΕΩΝ '!$D$312:$D$318</c:f>
              <c:numCache>
                <c:formatCode>0%</c:formatCode>
                <c:ptCount val="7"/>
                <c:pt idx="0">
                  <c:v>0.13323983169705475</c:v>
                </c:pt>
                <c:pt idx="1">
                  <c:v>0.10378681626928472</c:v>
                </c:pt>
                <c:pt idx="2">
                  <c:v>0.23141654978962137</c:v>
                </c:pt>
                <c:pt idx="3">
                  <c:v>0.2426367461430575</c:v>
                </c:pt>
                <c:pt idx="4">
                  <c:v>9.1164095371669085E-2</c:v>
                </c:pt>
                <c:pt idx="5">
                  <c:v>1.82328190743338E-2</c:v>
                </c:pt>
                <c:pt idx="6">
                  <c:v>0.17952314165497896</c:v>
                </c:pt>
              </c:numCache>
            </c:numRef>
          </c:val>
        </c:ser>
        <c:dLbls/>
        <c:gapWidth val="55"/>
        <c:gapDepth val="55"/>
        <c:shape val="box"/>
        <c:axId val="215833984"/>
        <c:axId val="215835776"/>
        <c:axId val="0"/>
      </c:bar3DChart>
      <c:catAx>
        <c:axId val="215833984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1200" b="1"/>
            </a:pPr>
            <a:endParaRPr lang="el-GR"/>
          </a:p>
        </c:txPr>
        <c:crossAx val="215835776"/>
        <c:crosses val="autoZero"/>
        <c:auto val="1"/>
        <c:lblAlgn val="ctr"/>
        <c:lblOffset val="100"/>
      </c:catAx>
      <c:valAx>
        <c:axId val="215835776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2158339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45162835442526583"/>
          <c:y val="2.5581792995222761E-2"/>
          <c:w val="0.47596208296165615"/>
          <c:h val="0.92679010508266357"/>
        </c:manualLayout>
      </c:layout>
      <c:bar3DChart>
        <c:barDir val="bar"/>
        <c:grouping val="stacked"/>
        <c:ser>
          <c:idx val="0"/>
          <c:order val="0"/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C00000"/>
              </a:solidFill>
            </c:spPr>
          </c:dPt>
          <c:dPt>
            <c:idx val="3"/>
            <c:spPr>
              <a:solidFill>
                <a:srgbClr val="C00000"/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0"/>
              <c:layout>
                <c:manualLayout>
                  <c:x val="0.13869818132397371"/>
                  <c:y val="2.6622041995333853E-2"/>
                </c:manualLayout>
              </c:layout>
              <c:showVal val="1"/>
            </c:dLbl>
            <c:dLbl>
              <c:idx val="1"/>
              <c:layout>
                <c:manualLayout>
                  <c:x val="7.3629898727541596E-2"/>
                  <c:y val="1.9966334977455303E-2"/>
                </c:manualLayout>
              </c:layout>
              <c:showVal val="1"/>
            </c:dLbl>
            <c:dLbl>
              <c:idx val="2"/>
              <c:layout>
                <c:manualLayout>
                  <c:x val="0.25342383748084102"/>
                  <c:y val="-3.3277224962425592E-3"/>
                </c:manualLayout>
              </c:layout>
              <c:showVal val="1"/>
            </c:dLbl>
            <c:dLbl>
              <c:idx val="3"/>
              <c:layout>
                <c:manualLayout>
                  <c:x val="0.19349252456307445"/>
                  <c:y val="3.3277224962425592E-3"/>
                </c:manualLayout>
              </c:layout>
              <c:showVal val="1"/>
            </c:dLbl>
            <c:dLbl>
              <c:idx val="4"/>
              <c:layout>
                <c:manualLayout>
                  <c:x val="8.0479191632429184E-2"/>
                  <c:y val="1.6638612481212778E-2"/>
                </c:manualLayout>
              </c:layout>
              <c:showVal val="1"/>
            </c:dLbl>
            <c:dLbl>
              <c:idx val="5"/>
              <c:layout>
                <c:manualLayout>
                  <c:x val="0.13869818132397371"/>
                  <c:y val="9.9831674887276758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el-GR"/>
              </a:p>
            </c:txPr>
            <c:showVal val="1"/>
          </c:dLbls>
          <c:cat>
            <c:strRef>
              <c:f>'EXTRA ΕΠΙΧΕΙΡΗΣΕΩΝ '!$B$363:$B$368</c:f>
              <c:strCache>
                <c:ptCount val="6"/>
                <c:pt idx="0">
                  <c:v>Έχει ήδη επιστρέψει σε κανονικό επίπεδο λειτουργίας</c:v>
                </c:pt>
                <c:pt idx="1">
                  <c:v>Μέχρι το τέλος του 2020</c:v>
                </c:pt>
                <c:pt idx="2">
                  <c:v>Κάποια στιγμή μέσα στο 2021</c:v>
                </c:pt>
                <c:pt idx="3">
                  <c:v>Από το 2022 και μετά</c:v>
                </c:pt>
                <c:pt idx="4">
                  <c:v>Ποτέ, η επιχείρηση δεν θα μπορέσει να επανέλθει</c:v>
                </c:pt>
                <c:pt idx="5">
                  <c:v>Δεν έχω γνώμη/Δεν απαντώ</c:v>
                </c:pt>
              </c:strCache>
            </c:strRef>
          </c:cat>
          <c:val>
            <c:numRef>
              <c:f>'EXTRA ΕΠΙΧΕΙΡΗΣΕΩΝ '!$D$363:$D$368</c:f>
              <c:numCache>
                <c:formatCode>0%</c:formatCode>
                <c:ptCount val="6"/>
                <c:pt idx="0">
                  <c:v>0.15311653116531179</c:v>
                </c:pt>
                <c:pt idx="1">
                  <c:v>3.6585365853658562E-2</c:v>
                </c:pt>
                <c:pt idx="2">
                  <c:v>0.34688346883468879</c:v>
                </c:pt>
                <c:pt idx="3">
                  <c:v>0.24390243902439049</c:v>
                </c:pt>
                <c:pt idx="4">
                  <c:v>5.149051490514911E-2</c:v>
                </c:pt>
                <c:pt idx="5">
                  <c:v>0.16802168021680219</c:v>
                </c:pt>
              </c:numCache>
            </c:numRef>
          </c:val>
        </c:ser>
        <c:dLbls/>
        <c:gapWidth val="55"/>
        <c:gapDepth val="55"/>
        <c:shape val="box"/>
        <c:axId val="216665088"/>
        <c:axId val="216679168"/>
        <c:axId val="0"/>
      </c:bar3DChart>
      <c:catAx>
        <c:axId val="216665088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800" b="1" i="1"/>
            </a:pPr>
            <a:endParaRPr lang="el-GR"/>
          </a:p>
        </c:txPr>
        <c:crossAx val="216679168"/>
        <c:crosses val="autoZero"/>
        <c:auto val="1"/>
        <c:lblAlgn val="ctr"/>
        <c:lblOffset val="100"/>
      </c:catAx>
      <c:valAx>
        <c:axId val="216679168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2166650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38881972770221357"/>
          <c:y val="0.19452546703850232"/>
          <c:w val="0.52038676043329557"/>
          <c:h val="0.70084871662080506"/>
        </c:manualLayout>
      </c:layout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0"/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C00000"/>
              </a:solidFill>
            </c:spPr>
          </c:dPt>
          <c:dPt>
            <c:idx val="3"/>
            <c:spPr>
              <a:solidFill>
                <a:srgbClr val="C00000"/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0"/>
              <c:layout>
                <c:manualLayout>
                  <c:x val="8.5901850753466555E-2"/>
                  <c:y val="1.2298633485168315E-2"/>
                </c:manualLayout>
              </c:layout>
              <c:showVal val="1"/>
            </c:dLbl>
            <c:dLbl>
              <c:idx val="1"/>
              <c:layout>
                <c:manualLayout>
                  <c:x val="8.5901850753466555E-2"/>
                  <c:y val="8.3689113907978487E-3"/>
                </c:manualLayout>
              </c:layout>
              <c:showVal val="1"/>
            </c:dLbl>
            <c:dLbl>
              <c:idx val="2"/>
              <c:layout>
                <c:manualLayout>
                  <c:x val="0.25954306529899146"/>
                  <c:y val="2.6305807291253362E-2"/>
                </c:manualLayout>
              </c:layout>
              <c:showVal val="1"/>
            </c:dLbl>
            <c:dLbl>
              <c:idx val="3"/>
              <c:layout>
                <c:manualLayout>
                  <c:x val="0.2328907836933905"/>
                  <c:y val="-8.5427016045836216E-4"/>
                </c:manualLayout>
              </c:layout>
              <c:showVal val="1"/>
            </c:dLbl>
            <c:dLbl>
              <c:idx val="4"/>
              <c:layout>
                <c:manualLayout>
                  <c:x val="6.2322586339968997E-2"/>
                  <c:y val="2.5451140349484983E-2"/>
                </c:manualLayout>
              </c:layout>
              <c:showVal val="1"/>
            </c:dLbl>
            <c:dLbl>
              <c:idx val="5"/>
              <c:layout>
                <c:manualLayout>
                  <c:x val="0.10373659944906906"/>
                  <c:y val="5.0395194184773137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+mj-lt"/>
                    <a:cs typeface="Calibri" pitchFamily="34" charset="0"/>
                  </a:defRPr>
                </a:pPr>
                <a:endParaRPr lang="el-GR"/>
              </a:p>
            </c:txPr>
            <c:showVal val="1"/>
          </c:dLbls>
          <c:cat>
            <c:strRef>
              <c:f>ΑΠΑΝΤΗΣΕΙΣ!$B$133:$B$138</c:f>
              <c:strCache>
                <c:ptCount val="6"/>
                <c:pt idx="0">
                  <c:v>Έχει ήδη επιστρέψει σε κανονικό επίπεδο λειτουργίας</c:v>
                </c:pt>
                <c:pt idx="1">
                  <c:v>Μέχρι το τέλος του 2020</c:v>
                </c:pt>
                <c:pt idx="2">
                  <c:v>Κάποια στιγμή μέσα στο 2021</c:v>
                </c:pt>
                <c:pt idx="3">
                  <c:v>Από το 2022 και μετά</c:v>
                </c:pt>
                <c:pt idx="4">
                  <c:v>Ποτέ, η επιχείρηση δε θα μπορέσει να επανέλθει</c:v>
                </c:pt>
                <c:pt idx="5">
                  <c:v>Δεν έχω γνώμη / Δεν απαντώ</c:v>
                </c:pt>
              </c:strCache>
            </c:strRef>
          </c:cat>
          <c:val>
            <c:numRef>
              <c:f>ΑΠΑΝΤΗΣΕΙΣ!$D$133:$D$138</c:f>
              <c:numCache>
                <c:formatCode>0%</c:formatCode>
                <c:ptCount val="6"/>
                <c:pt idx="0">
                  <c:v>5.555555555555549E-2</c:v>
                </c:pt>
                <c:pt idx="1">
                  <c:v>5.555555555555549E-2</c:v>
                </c:pt>
                <c:pt idx="2">
                  <c:v>0.41319444444444442</c:v>
                </c:pt>
                <c:pt idx="3">
                  <c:v>0.35069444444444442</c:v>
                </c:pt>
                <c:pt idx="4">
                  <c:v>3.125E-2</c:v>
                </c:pt>
                <c:pt idx="5">
                  <c:v>9.3750000000000111E-2</c:v>
                </c:pt>
              </c:numCache>
            </c:numRef>
          </c:val>
        </c:ser>
        <c:dLbls/>
        <c:gapWidth val="55"/>
        <c:gapDepth val="55"/>
        <c:shape val="box"/>
        <c:axId val="216847488"/>
        <c:axId val="216849024"/>
        <c:axId val="0"/>
      </c:bar3DChart>
      <c:catAx>
        <c:axId val="216847488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800" b="1" i="1">
                <a:latin typeface="Corbel" pitchFamily="34" charset="0"/>
                <a:cs typeface="Calibri" pitchFamily="34" charset="0"/>
              </a:defRPr>
            </a:pPr>
            <a:endParaRPr lang="el-GR"/>
          </a:p>
        </c:txPr>
        <c:crossAx val="216849024"/>
        <c:crosses val="autoZero"/>
        <c:auto val="1"/>
        <c:lblAlgn val="ctr"/>
        <c:lblOffset val="100"/>
      </c:catAx>
      <c:valAx>
        <c:axId val="216849024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2168474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/>
      <c:bar3DChart>
        <c:barDir val="bar"/>
        <c:grouping val="stacked"/>
        <c:ser>
          <c:idx val="0"/>
          <c:order val="0"/>
          <c:spPr>
            <a:solidFill>
              <a:srgbClr val="C00000"/>
            </a:solidFill>
          </c:spPr>
          <c:dPt>
            <c:idx val="0"/>
            <c:spPr>
              <a:solidFill>
                <a:srgbClr val="0070C0"/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0"/>
              <c:layout>
                <c:manualLayout>
                  <c:x val="6.9964677937529474E-2"/>
                  <c:y val="2.0536913619908611E-2"/>
                </c:manualLayout>
              </c:layout>
              <c:showVal val="1"/>
            </c:dLbl>
            <c:dLbl>
              <c:idx val="1"/>
              <c:layout>
                <c:manualLayout>
                  <c:x val="7.5795067765656893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0.14284455078912273"/>
                  <c:y val="6.8456378733028761E-3"/>
                </c:manualLayout>
              </c:layout>
              <c:showVal val="1"/>
            </c:dLbl>
            <c:dLbl>
              <c:idx val="3"/>
              <c:layout>
                <c:manualLayout>
                  <c:x val="0.25945234735167189"/>
                  <c:y val="2.0536913619908635E-2"/>
                </c:manualLayout>
              </c:layout>
              <c:showVal val="1"/>
            </c:dLbl>
            <c:dLbl>
              <c:idx val="4"/>
              <c:layout>
                <c:manualLayout>
                  <c:x val="3.789753388282846E-2"/>
                  <c:y val="5.3902660419707724E-7"/>
                </c:manualLayout>
              </c:layout>
              <c:showVal val="1"/>
            </c:dLbl>
            <c:dLbl>
              <c:idx val="5"/>
              <c:layout>
                <c:manualLayout>
                  <c:x val="6.9964677937529474E-2"/>
                  <c:y val="1.369127574660575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el-GR"/>
              </a:p>
            </c:txPr>
            <c:showVal val="1"/>
          </c:dLbls>
          <c:cat>
            <c:strRef>
              <c:f>'EXTRA ΕΠΙΧΕΙΡΗΣΕΩΝ '!$M$312:$M$317</c:f>
              <c:strCache>
                <c:ptCount val="6"/>
                <c:pt idx="0">
                  <c:v>Έχει ήδη επιστρέψει σε κανονικό επίπεδο λειτουργίας</c:v>
                </c:pt>
                <c:pt idx="1">
                  <c:v>Το πρώτο εξάμηνο του 2021</c:v>
                </c:pt>
                <c:pt idx="2">
                  <c:v>Μέχρι το τέλος του 2021</c:v>
                </c:pt>
                <c:pt idx="3">
                  <c:v>Από το 2022 και μετά</c:v>
                </c:pt>
                <c:pt idx="4">
                  <c:v>Ποτέ, η επιχείρηση δεν θα μπορέσει να επανέλθει</c:v>
                </c:pt>
                <c:pt idx="5">
                  <c:v>Δεν έχω γνώμη/Δεν απαντώ</c:v>
                </c:pt>
              </c:strCache>
            </c:strRef>
          </c:cat>
          <c:val>
            <c:numRef>
              <c:f>'EXTRA ΕΠΙΧΕΙΡΗΣΕΩΝ '!$N$312:$N$317</c:f>
              <c:numCache>
                <c:formatCode>0%</c:formatCode>
                <c:ptCount val="6"/>
                <c:pt idx="0">
                  <c:v>4.0000000000000015E-2</c:v>
                </c:pt>
                <c:pt idx="1">
                  <c:v>0.1</c:v>
                </c:pt>
                <c:pt idx="2">
                  <c:v>0.2</c:v>
                </c:pt>
                <c:pt idx="3">
                  <c:v>0.56000000000000005</c:v>
                </c:pt>
                <c:pt idx="4">
                  <c:v>2.0000000000000007E-2</c:v>
                </c:pt>
                <c:pt idx="5">
                  <c:v>8.0000000000000029E-2</c:v>
                </c:pt>
              </c:numCache>
            </c:numRef>
          </c:val>
        </c:ser>
        <c:dLbls/>
        <c:gapWidth val="55"/>
        <c:gapDepth val="55"/>
        <c:shape val="box"/>
        <c:axId val="217699456"/>
        <c:axId val="217700992"/>
        <c:axId val="0"/>
      </c:bar3DChart>
      <c:catAx>
        <c:axId val="217699456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800" b="1" i="1"/>
            </a:pPr>
            <a:endParaRPr lang="el-GR"/>
          </a:p>
        </c:txPr>
        <c:crossAx val="217700992"/>
        <c:crosses val="autoZero"/>
        <c:auto val="1"/>
        <c:lblAlgn val="ctr"/>
        <c:lblOffset val="100"/>
      </c:catAx>
      <c:valAx>
        <c:axId val="217700992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2176994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</a:defRPr>
                  </a:pPr>
                  <a:endParaRPr lang="el-GR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</a:defRPr>
                  </a:pPr>
                  <a:endParaRPr lang="el-GR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</a:defRPr>
                  </a:pPr>
                  <a:endParaRPr lang="el-GR"/>
                </a:p>
              </c:txPr>
            </c:dLbl>
            <c:dLbl>
              <c:idx val="3"/>
              <c:layout>
                <c:manualLayout>
                  <c:x val="-0.22195526536483123"/>
                  <c:y val="0.15403846064988921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400" b="1"/>
                </a:pPr>
                <a:endParaRPr lang="el-GR"/>
              </a:p>
            </c:txPr>
            <c:showCatName val="1"/>
            <c:showPercent val="1"/>
            <c:showLeaderLines val="1"/>
          </c:dLbls>
          <c:cat>
            <c:strRef>
              <c:f>'EXTRA ΕΠΙΧΕΙΡΗΣΕΩΝ '!$B$330:$B$332</c:f>
              <c:strCache>
                <c:ptCount val="3"/>
                <c:pt idx="0">
                  <c:v>Επαρκή και αποτελεσματικά</c:v>
                </c:pt>
                <c:pt idx="1">
                  <c:v>Ανεπαρκή και αναποτελεσματικά</c:v>
                </c:pt>
                <c:pt idx="2">
                  <c:v>Δεν έχω γνώμη/Δεν απαντώ</c:v>
                </c:pt>
              </c:strCache>
            </c:strRef>
          </c:cat>
          <c:val>
            <c:numRef>
              <c:f>'EXTRA ΕΠΙΧΕΙΡΗΣΕΩΝ '!$D$330:$D$332</c:f>
              <c:numCache>
                <c:formatCode>0%</c:formatCode>
                <c:ptCount val="3"/>
                <c:pt idx="0">
                  <c:v>0.31276297335203396</c:v>
                </c:pt>
                <c:pt idx="1">
                  <c:v>0.52734922861150091</c:v>
                </c:pt>
                <c:pt idx="2">
                  <c:v>0.15988779803646574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l-GR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autoTitleDeleted val="1"/>
    <c:plotArea>
      <c:layout/>
      <c:lineChart>
        <c:grouping val="standard"/>
        <c:ser>
          <c:idx val="0"/>
          <c:order val="0"/>
          <c:tx>
            <c:strRef>
              <c:f>'EXTRA ΕΠΙΧΕΙΡΗΣΕΩΝ '!$L$332</c:f>
              <c:strCache>
                <c:ptCount val="1"/>
                <c:pt idx="0">
                  <c:v>Επαρκή και αποτελεσματικά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7963539030642697E-2"/>
                  <c:y val="4.2328630152205331E-2"/>
                </c:manualLayout>
              </c:layout>
              <c:showVal val="1"/>
            </c:dLbl>
            <c:dLbl>
              <c:idx val="1"/>
              <c:layout>
                <c:manualLayout>
                  <c:x val="-2.7761833047356882E-2"/>
                  <c:y val="-3.1746472614153989E-2"/>
                </c:manualLayout>
              </c:layout>
              <c:showVal val="1"/>
            </c:dLbl>
            <c:dLbl>
              <c:idx val="2"/>
              <c:layout>
                <c:manualLayout>
                  <c:x val="-1.143134301949989E-2"/>
                  <c:y val="-5.2910787690256651E-2"/>
                </c:manualLayout>
              </c:layout>
              <c:showVal val="1"/>
            </c:dLbl>
            <c:dLbl>
              <c:idx val="3"/>
              <c:layout>
                <c:manualLayout>
                  <c:x val="-2.122963703621409E-2"/>
                  <c:y val="-3.1746472614153989E-2"/>
                </c:manualLayout>
              </c:layout>
              <c:showVal val="1"/>
            </c:dLbl>
            <c:dLbl>
              <c:idx val="4"/>
              <c:layout>
                <c:manualLayout>
                  <c:x val="-1.4697441025071346E-2"/>
                  <c:y val="-3.8801244306188275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rgbClr val="0070C0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ΕΠΙΧΕΙΡΗΣΕΩΝ '!$M$331:$R$331</c:f>
              <c:strCache>
                <c:ptCount val="6"/>
                <c:pt idx="0">
                  <c:v>Απρίλιος 2020</c:v>
                </c:pt>
                <c:pt idx="1">
                  <c:v>Μάιος 2020</c:v>
                </c:pt>
                <c:pt idx="2">
                  <c:v>Αύγουστος 2020</c:v>
                </c:pt>
                <c:pt idx="3">
                  <c:v>Σεπτέμβριος 2020</c:v>
                </c:pt>
                <c:pt idx="4">
                  <c:v>Ιανουάριος 2021</c:v>
                </c:pt>
                <c:pt idx="5">
                  <c:v>Μάρτιος 2021</c:v>
                </c:pt>
              </c:strCache>
            </c:strRef>
          </c:cat>
          <c:val>
            <c:numRef>
              <c:f>'EXTRA ΕΠΙΧΕΙΡΗΣΕΩΝ '!$M$332:$R$332</c:f>
              <c:numCache>
                <c:formatCode>0%</c:formatCode>
                <c:ptCount val="6"/>
                <c:pt idx="0">
                  <c:v>0.45</c:v>
                </c:pt>
                <c:pt idx="1">
                  <c:v>0.43000000000000005</c:v>
                </c:pt>
                <c:pt idx="2">
                  <c:v>0.43000000000000005</c:v>
                </c:pt>
                <c:pt idx="3">
                  <c:v>0.43000000000000005</c:v>
                </c:pt>
                <c:pt idx="4">
                  <c:v>0.31000000000000005</c:v>
                </c:pt>
                <c:pt idx="5">
                  <c:v>0.31000000000000005</c:v>
                </c:pt>
              </c:numCache>
            </c:numRef>
          </c:val>
        </c:ser>
        <c:ser>
          <c:idx val="1"/>
          <c:order val="1"/>
          <c:tx>
            <c:strRef>
              <c:f>'EXTRA ΕΠΙΧΕΙΡΗΣΕΩΝ '!$L$333</c:f>
              <c:strCache>
                <c:ptCount val="1"/>
                <c:pt idx="0">
                  <c:v>Ανεπαρκή και αναποτελεσματικά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165245013928497E-3"/>
                  <c:y val="-2.8219086768136874E-2"/>
                </c:manualLayout>
              </c:layout>
              <c:showVal val="1"/>
            </c:dLbl>
            <c:dLbl>
              <c:idx val="1"/>
              <c:layout>
                <c:manualLayout>
                  <c:x val="-2.7761833047356882E-2"/>
                  <c:y val="3.1746472614153989E-2"/>
                </c:manualLayout>
              </c:layout>
              <c:showVal val="1"/>
            </c:dLbl>
            <c:dLbl>
              <c:idx val="2"/>
              <c:layout>
                <c:manualLayout>
                  <c:x val="-2.9394882050142578E-2"/>
                  <c:y val="3.1746472614153989E-2"/>
                </c:manualLayout>
              </c:layout>
              <c:showVal val="1"/>
            </c:dLbl>
            <c:dLbl>
              <c:idx val="3"/>
              <c:layout>
                <c:manualLayout>
                  <c:x val="-2.122963703621409E-2"/>
                  <c:y val="-6.702033107432509E-2"/>
                </c:manualLayout>
              </c:layout>
              <c:showVal val="1"/>
            </c:dLbl>
            <c:dLbl>
              <c:idx val="4"/>
              <c:layout>
                <c:manualLayout>
                  <c:x val="-3.1027931052928344E-2"/>
                  <c:y val="-4.2328630152205338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0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ΕΠΙΧΕΙΡΗΣΕΩΝ '!$M$331:$R$331</c:f>
              <c:strCache>
                <c:ptCount val="6"/>
                <c:pt idx="0">
                  <c:v>Απρίλιος 2020</c:v>
                </c:pt>
                <c:pt idx="1">
                  <c:v>Μάιος 2020</c:v>
                </c:pt>
                <c:pt idx="2">
                  <c:v>Αύγουστος 2020</c:v>
                </c:pt>
                <c:pt idx="3">
                  <c:v>Σεπτέμβριος 2020</c:v>
                </c:pt>
                <c:pt idx="4">
                  <c:v>Ιανουάριος 2021</c:v>
                </c:pt>
                <c:pt idx="5">
                  <c:v>Μάρτιος 2021</c:v>
                </c:pt>
              </c:strCache>
            </c:strRef>
          </c:cat>
          <c:val>
            <c:numRef>
              <c:f>'EXTRA ΕΠΙΧΕΙΡΗΣΕΩΝ '!$M$333:$R$333</c:f>
              <c:numCache>
                <c:formatCode>0%</c:formatCode>
                <c:ptCount val="6"/>
                <c:pt idx="0">
                  <c:v>0.55000000000000004</c:v>
                </c:pt>
                <c:pt idx="1">
                  <c:v>0.38000000000000006</c:v>
                </c:pt>
                <c:pt idx="2">
                  <c:v>0.38000000000000006</c:v>
                </c:pt>
                <c:pt idx="3">
                  <c:v>0.56999999999999995</c:v>
                </c:pt>
                <c:pt idx="4">
                  <c:v>0.69000000000000006</c:v>
                </c:pt>
                <c:pt idx="5">
                  <c:v>0.53</c:v>
                </c:pt>
              </c:numCache>
            </c:numRef>
          </c:val>
        </c:ser>
        <c:ser>
          <c:idx val="2"/>
          <c:order val="2"/>
          <c:tx>
            <c:strRef>
              <c:f>'EXTRA ΕΠΙΧΕΙΡΗΣΕΩΝ '!$L$334</c:f>
              <c:strCache>
                <c:ptCount val="1"/>
                <c:pt idx="0">
                  <c:v>ΔΞ/ΔΑ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4294029058499681E-2"/>
                  <c:y val="-5.9965559382290853E-2"/>
                </c:manualLayout>
              </c:layout>
              <c:showVal val="1"/>
            </c:dLbl>
            <c:dLbl>
              <c:idx val="1"/>
              <c:layout>
                <c:manualLayout>
                  <c:x val="-2.7761833047356882E-2"/>
                  <c:y val="-4.2328630152205331E-2"/>
                </c:manualLayout>
              </c:layout>
              <c:showVal val="1"/>
            </c:dLbl>
            <c:dLbl>
              <c:idx val="2"/>
              <c:layout>
                <c:manualLayout>
                  <c:x val="-2.122963703621409E-2"/>
                  <c:y val="-4.2328630152205331E-2"/>
                </c:manualLayout>
              </c:layout>
              <c:showVal val="1"/>
            </c:dLbl>
            <c:dLbl>
              <c:idx val="3"/>
              <c:layout>
                <c:manualLayout>
                  <c:x val="-1.3064392022285588E-2"/>
                  <c:y val="-5.9965559382290853E-2"/>
                </c:manualLayout>
              </c:layout>
              <c:showVal val="1"/>
            </c:dLbl>
            <c:dLbl>
              <c:idx val="4"/>
              <c:layout>
                <c:manualLayout>
                  <c:x val="-2.7761833047356944E-2"/>
                  <c:y val="-3.8801244306188198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ΕΠΙΧΕΙΡΗΣΕΩΝ '!$M$331:$R$331</c:f>
              <c:strCache>
                <c:ptCount val="6"/>
                <c:pt idx="0">
                  <c:v>Απρίλιος 2020</c:v>
                </c:pt>
                <c:pt idx="1">
                  <c:v>Μάιος 2020</c:v>
                </c:pt>
                <c:pt idx="2">
                  <c:v>Αύγουστος 2020</c:v>
                </c:pt>
                <c:pt idx="3">
                  <c:v>Σεπτέμβριος 2020</c:v>
                </c:pt>
                <c:pt idx="4">
                  <c:v>Ιανουάριος 2021</c:v>
                </c:pt>
                <c:pt idx="5">
                  <c:v>Μάρτιος 2021</c:v>
                </c:pt>
              </c:strCache>
            </c:strRef>
          </c:cat>
          <c:val>
            <c:numRef>
              <c:f>'EXTRA ΕΠΙΧΕΙΡΗΣΕΩΝ '!$M$334:$R$334</c:f>
              <c:numCache>
                <c:formatCode>0%</c:formatCode>
                <c:ptCount val="6"/>
                <c:pt idx="0">
                  <c:v>0</c:v>
                </c:pt>
                <c:pt idx="1">
                  <c:v>0.19</c:v>
                </c:pt>
                <c:pt idx="2">
                  <c:v>0.19</c:v>
                </c:pt>
                <c:pt idx="3">
                  <c:v>0</c:v>
                </c:pt>
                <c:pt idx="4">
                  <c:v>0</c:v>
                </c:pt>
                <c:pt idx="5">
                  <c:v>0.16</c:v>
                </c:pt>
              </c:numCache>
            </c:numRef>
          </c:val>
        </c:ser>
        <c:dLbls/>
        <c:marker val="1"/>
        <c:axId val="219435392"/>
        <c:axId val="219436928"/>
      </c:lineChart>
      <c:catAx>
        <c:axId val="21943539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el-GR"/>
          </a:p>
        </c:txPr>
        <c:crossAx val="219436928"/>
        <c:crosses val="autoZero"/>
        <c:auto val="1"/>
        <c:lblAlgn val="ctr"/>
        <c:lblOffset val="100"/>
      </c:catAx>
      <c:valAx>
        <c:axId val="219436928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219435392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49746569825574954"/>
          <c:y val="3.6604947458668137E-2"/>
          <c:w val="0.46196936451505388"/>
          <c:h val="0.85025248766908512"/>
        </c:manualLayout>
      </c:layout>
      <c:bar3DChart>
        <c:barDir val="bar"/>
        <c:grouping val="stacked"/>
        <c:ser>
          <c:idx val="0"/>
          <c:order val="0"/>
          <c:dPt>
            <c:idx val="0"/>
            <c:spPr>
              <a:solidFill>
                <a:srgbClr val="002060"/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rgbClr val="C00000"/>
              </a:solidFill>
            </c:spPr>
          </c:dPt>
          <c:dPt>
            <c:idx val="3"/>
            <c:spPr>
              <a:solidFill>
                <a:srgbClr val="FF0000"/>
              </a:solidFill>
            </c:spPr>
          </c:dPt>
          <c:dPt>
            <c:idx val="4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5.3290596632272105E-2"/>
                  <c:y val="4.962898859191084E-3"/>
                </c:manualLayout>
              </c:layout>
              <c:showVal val="1"/>
            </c:dLbl>
            <c:dLbl>
              <c:idx val="1"/>
              <c:layout>
                <c:manualLayout>
                  <c:x val="0.16755082768581267"/>
                  <c:y val="1.9966597002848741E-2"/>
                </c:manualLayout>
              </c:layout>
              <c:showVal val="1"/>
            </c:dLbl>
            <c:dLbl>
              <c:idx val="2"/>
              <c:layout>
                <c:manualLayout>
                  <c:x val="0.20987945783801801"/>
                  <c:y val="2.3294319499091304E-2"/>
                </c:manualLayout>
              </c:layout>
              <c:showVal val="1"/>
            </c:dLbl>
            <c:dLbl>
              <c:idx val="3"/>
              <c:layout>
                <c:manualLayout>
                  <c:x val="0.13404066214865015"/>
                  <c:y val="1.331167606115044E-2"/>
                </c:manualLayout>
              </c:layout>
              <c:showVal val="1"/>
            </c:dLbl>
            <c:dLbl>
              <c:idx val="4"/>
              <c:layout>
                <c:manualLayout>
                  <c:x val="4.7619708921230984E-2"/>
                  <c:y val="5.2405078680985157E-7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el-GR"/>
              </a:p>
            </c:txPr>
            <c:showVal val="1"/>
          </c:dLbls>
          <c:cat>
            <c:strRef>
              <c:f>'EXTRA ΕΠΙΧΕΙΡΗΣΕΩΝ '!$B$344:$B$348</c:f>
              <c:strCache>
                <c:ptCount val="5"/>
                <c:pt idx="0">
                  <c:v>Αυξημένη/πάνω από το φυσιολογικό επίπεδο</c:v>
                </c:pt>
                <c:pt idx="1">
                  <c:v>Σε φυσιολογικό επίπεδο/κανονική</c:v>
                </c:pt>
                <c:pt idx="2">
                  <c:v>Μειωμένη/κάτω από το φυσιολογικό επίπεδο</c:v>
                </c:pt>
                <c:pt idx="3">
                  <c:v>Οριακή/Κρίσιμη για την περαιτέρω λειτουργία της επιχείρησης</c:v>
                </c:pt>
                <c:pt idx="4">
                  <c:v>Δεν έχω γνώμη/Δεν απαντώ</c:v>
                </c:pt>
              </c:strCache>
            </c:strRef>
          </c:cat>
          <c:val>
            <c:numRef>
              <c:f>'EXTRA ΕΠΙΧΕΙΡΗΣΕΩΝ '!$D$344:$D$348</c:f>
              <c:numCache>
                <c:formatCode>0%</c:formatCode>
                <c:ptCount val="5"/>
                <c:pt idx="0">
                  <c:v>3.2258064516129045E-2</c:v>
                </c:pt>
                <c:pt idx="1">
                  <c:v>0.30575035063113587</c:v>
                </c:pt>
                <c:pt idx="2">
                  <c:v>0.41374474053295934</c:v>
                </c:pt>
                <c:pt idx="3">
                  <c:v>0.23141654978962137</c:v>
                </c:pt>
                <c:pt idx="4">
                  <c:v>1.6830294530154277E-2</c:v>
                </c:pt>
              </c:numCache>
            </c:numRef>
          </c:val>
        </c:ser>
        <c:dLbls/>
        <c:gapWidth val="55"/>
        <c:gapDepth val="55"/>
        <c:shape val="box"/>
        <c:axId val="215966080"/>
        <c:axId val="216681088"/>
        <c:axId val="0"/>
      </c:bar3DChart>
      <c:catAx>
        <c:axId val="215966080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1200" b="1"/>
            </a:pPr>
            <a:endParaRPr lang="el-GR"/>
          </a:p>
        </c:txPr>
        <c:crossAx val="216681088"/>
        <c:crosses val="autoZero"/>
        <c:auto val="1"/>
        <c:lblAlgn val="ctr"/>
        <c:lblOffset val="100"/>
      </c:catAx>
      <c:valAx>
        <c:axId val="216681088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2159660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plotArea>
      <c:layout>
        <c:manualLayout>
          <c:layoutTarget val="inner"/>
          <c:xMode val="edge"/>
          <c:yMode val="edge"/>
          <c:x val="0.12343223540812023"/>
          <c:y val="9.7970814751469362E-2"/>
          <c:w val="0.71511874791795027"/>
          <c:h val="0.84920328618423391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002060"/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3"/>
            <c:spPr>
              <a:solidFill>
                <a:srgbClr val="FF0000"/>
              </a:solidFill>
            </c:spPr>
          </c:dPt>
          <c:dPt>
            <c:idx val="4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l-GR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l-GR"/>
                </a:p>
              </c:txPr>
            </c:dLbl>
            <c:dLbl>
              <c:idx val="3"/>
              <c:layout>
                <c:manualLayout>
                  <c:x val="0.21452326571420874"/>
                  <c:y val="6.3748531139835515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l-GR"/>
                </a:p>
              </c:txPr>
              <c:showCatName val="1"/>
              <c:showPercent val="1"/>
            </c:dLbl>
            <c:txPr>
              <a:bodyPr/>
              <a:lstStyle/>
              <a:p>
                <a:pPr>
                  <a:defRPr sz="1400" b="1"/>
                </a:pPr>
                <a:endParaRPr lang="el-GR"/>
              </a:p>
            </c:txPr>
            <c:showCatName val="1"/>
            <c:showPercent val="1"/>
            <c:showLeaderLines val="1"/>
          </c:dLbls>
          <c:cat>
            <c:strRef>
              <c:f>'EXTRA ΕΠΙΧΕΙΡΗΣΕΩΝ '!$B$372:$B$376</c:f>
              <c:strCache>
                <c:ptCount val="5"/>
                <c:pt idx="0">
                  <c:v>Πολύ</c:v>
                </c:pt>
                <c:pt idx="1">
                  <c:v>Αρκετά</c:v>
                </c:pt>
                <c:pt idx="2">
                  <c:v>Λίγο</c:v>
                </c:pt>
                <c:pt idx="3">
                  <c:v>Καθόλου</c:v>
                </c:pt>
                <c:pt idx="4">
                  <c:v>Δεν έχω γνώμη/Δεν απαντώ</c:v>
                </c:pt>
              </c:strCache>
            </c:strRef>
          </c:cat>
          <c:val>
            <c:numRef>
              <c:f>'EXTRA ΕΠΙΧΕΙΡΗΣΕΩΝ '!$D$372:$D$376</c:f>
              <c:numCache>
                <c:formatCode>0%</c:formatCode>
                <c:ptCount val="5"/>
                <c:pt idx="0">
                  <c:v>2.9453015427770013E-2</c:v>
                </c:pt>
                <c:pt idx="1">
                  <c:v>0.1458625525946704</c:v>
                </c:pt>
                <c:pt idx="2">
                  <c:v>0.32959326788218807</c:v>
                </c:pt>
                <c:pt idx="3">
                  <c:v>0.44460028050490885</c:v>
                </c:pt>
                <c:pt idx="4">
                  <c:v>5.0490883590462825E-2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l-G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autoTitleDeleted val="1"/>
    <c:plotArea>
      <c:layout/>
      <c:barChart>
        <c:barDir val="bar"/>
        <c:grouping val="percentStacked"/>
        <c:ser>
          <c:idx val="0"/>
          <c:order val="0"/>
          <c:tx>
            <c:strRef>
              <c:f>'EXTRA ΚΑΤΑΝΑΛΩΤΩΝ '!$AN$5</c:f>
              <c:strCache>
                <c:ptCount val="1"/>
                <c:pt idx="0">
                  <c:v>5 - Πολύ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'!$AO$4;'EXTRA ΚΑΤΑΝΑΛΩΤΩΝ '!$AP$4;'EXTRA ΚΑΤΑΝΑΛΩΤΩΝ '!$AQ$4;'EXTRA ΚΑΤΑΝΑΛΩΤΩΝ '!$AR$4;'EXTRA ΚΑΤΑΝΑΛΩΤΩΝ '!$AS$4)</c:f>
              <c:strCache>
                <c:ptCount val="5"/>
                <c:pt idx="0">
                  <c:v>Μάρτιος 2021</c:v>
                </c:pt>
                <c:pt idx="1">
                  <c:v>Σεπτέμβριος 2020</c:v>
                </c:pt>
                <c:pt idx="2">
                  <c:v>Ιούλιος 2020</c:v>
                </c:pt>
                <c:pt idx="3">
                  <c:v>Ιούνιος 2020</c:v>
                </c:pt>
                <c:pt idx="4">
                  <c:v>Μάρτιος 2020</c:v>
                </c:pt>
              </c:strCache>
            </c:strRef>
          </c:cat>
          <c:val>
            <c:numRef>
              <c:f>('EXTRA ΚΑΤΑΝΑΛΩΤΩΝ '!$AO$5;'EXTRA ΚΑΤΑΝΑΛΩΤΩΝ '!$AP$5;'EXTRA ΚΑΤΑΝΑΛΩΤΩΝ '!$AQ$5;'EXTRA ΚΑΤΑΝΑΛΩΤΩΝ '!$AR$5;'EXTRA ΚΑΤΑΝΑΛΩΤΩΝ '!$AS$5)</c:f>
              <c:numCache>
                <c:formatCode>0%</c:formatCode>
                <c:ptCount val="5"/>
                <c:pt idx="0">
                  <c:v>0.37000000000000011</c:v>
                </c:pt>
                <c:pt idx="1">
                  <c:v>0.38000000000000012</c:v>
                </c:pt>
                <c:pt idx="2">
                  <c:v>0.3600000000000001</c:v>
                </c:pt>
                <c:pt idx="3">
                  <c:v>0.33000000000000013</c:v>
                </c:pt>
                <c:pt idx="4">
                  <c:v>0.4300000000000001</c:v>
                </c:pt>
              </c:numCache>
            </c:numRef>
          </c:val>
        </c:ser>
        <c:ser>
          <c:idx val="1"/>
          <c:order val="1"/>
          <c:tx>
            <c:strRef>
              <c:f>'EXTRA ΚΑΤΑΝΑΛΩΤΩΝ '!$AN$6</c:f>
              <c:strCache>
                <c:ptCount val="1"/>
                <c:pt idx="0">
                  <c:v>4 - Αρκετά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'!$AO$4;'EXTRA ΚΑΤΑΝΑΛΩΤΩΝ '!$AP$4;'EXTRA ΚΑΤΑΝΑΛΩΤΩΝ '!$AQ$4;'EXTRA ΚΑΤΑΝΑΛΩΤΩΝ '!$AR$4;'EXTRA ΚΑΤΑΝΑΛΩΤΩΝ '!$AS$4)</c:f>
              <c:strCache>
                <c:ptCount val="5"/>
                <c:pt idx="0">
                  <c:v>Μάρτιος 2021</c:v>
                </c:pt>
                <c:pt idx="1">
                  <c:v>Σεπτέμβριος 2020</c:v>
                </c:pt>
                <c:pt idx="2">
                  <c:v>Ιούλιος 2020</c:v>
                </c:pt>
                <c:pt idx="3">
                  <c:v>Ιούνιος 2020</c:v>
                </c:pt>
                <c:pt idx="4">
                  <c:v>Μάρτιος 2020</c:v>
                </c:pt>
              </c:strCache>
            </c:strRef>
          </c:cat>
          <c:val>
            <c:numRef>
              <c:f>('EXTRA ΚΑΤΑΝΑΛΩΤΩΝ '!$AO$6;'EXTRA ΚΑΤΑΝΑΛΩΤΩΝ '!$AP$6;'EXTRA ΚΑΤΑΝΑΛΩΤΩΝ '!$AQ$6;'EXTRA ΚΑΤΑΝΑΛΩΤΩΝ '!$AR$6;'EXTRA ΚΑΤΑΝΑΛΩΤΩΝ '!$AS$6)</c:f>
              <c:numCache>
                <c:formatCode>0%</c:formatCode>
                <c:ptCount val="5"/>
                <c:pt idx="0">
                  <c:v>0.26</c:v>
                </c:pt>
                <c:pt idx="1">
                  <c:v>0.22</c:v>
                </c:pt>
                <c:pt idx="2">
                  <c:v>0.22</c:v>
                </c:pt>
                <c:pt idx="3">
                  <c:v>0.25</c:v>
                </c:pt>
                <c:pt idx="4">
                  <c:v>0.24000000000000005</c:v>
                </c:pt>
              </c:numCache>
            </c:numRef>
          </c:val>
        </c:ser>
        <c:ser>
          <c:idx val="2"/>
          <c:order val="2"/>
          <c:tx>
            <c:strRef>
              <c:f>'EXTRA ΚΑΤΑΝΑΛΩΤΩΝ '!$AN$7</c:f>
              <c:strCache>
                <c:ptCount val="1"/>
                <c:pt idx="0">
                  <c:v>3 - Ούτε Πολύ/Ούτε Λίγο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'!$AO$4;'EXTRA ΚΑΤΑΝΑΛΩΤΩΝ '!$AP$4;'EXTRA ΚΑΤΑΝΑΛΩΤΩΝ '!$AQ$4;'EXTRA ΚΑΤΑΝΑΛΩΤΩΝ '!$AR$4;'EXTRA ΚΑΤΑΝΑΛΩΤΩΝ '!$AS$4)</c:f>
              <c:strCache>
                <c:ptCount val="5"/>
                <c:pt idx="0">
                  <c:v>Μάρτιος 2021</c:v>
                </c:pt>
                <c:pt idx="1">
                  <c:v>Σεπτέμβριος 2020</c:v>
                </c:pt>
                <c:pt idx="2">
                  <c:v>Ιούλιος 2020</c:v>
                </c:pt>
                <c:pt idx="3">
                  <c:v>Ιούνιος 2020</c:v>
                </c:pt>
                <c:pt idx="4">
                  <c:v>Μάρτιος 2020</c:v>
                </c:pt>
              </c:strCache>
            </c:strRef>
          </c:cat>
          <c:val>
            <c:numRef>
              <c:f>('EXTRA ΚΑΤΑΝΑΛΩΤΩΝ '!$AO$7;'EXTRA ΚΑΤΑΝΑΛΩΤΩΝ '!$AP$7;'EXTRA ΚΑΤΑΝΑΛΩΤΩΝ '!$AQ$7;'EXTRA ΚΑΤΑΝΑΛΩΤΩΝ '!$AR$7;'EXTRA ΚΑΤΑΝΑΛΩΤΩΝ '!$AS$7)</c:f>
              <c:numCache>
                <c:formatCode>0%</c:formatCode>
                <c:ptCount val="5"/>
                <c:pt idx="0">
                  <c:v>0.16</c:v>
                </c:pt>
                <c:pt idx="1">
                  <c:v>0.18000000000000005</c:v>
                </c:pt>
                <c:pt idx="2">
                  <c:v>0.2</c:v>
                </c:pt>
                <c:pt idx="3">
                  <c:v>0.17</c:v>
                </c:pt>
                <c:pt idx="4">
                  <c:v>0.15000000000000005</c:v>
                </c:pt>
              </c:numCache>
            </c:numRef>
          </c:val>
        </c:ser>
        <c:ser>
          <c:idx val="3"/>
          <c:order val="3"/>
          <c:tx>
            <c:strRef>
              <c:f>'EXTRA ΚΑΤΑΝΑΛΩΤΩΝ '!$AN$8</c:f>
              <c:strCache>
                <c:ptCount val="1"/>
                <c:pt idx="0">
                  <c:v>2 - Λίγο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'!$AO$4;'EXTRA ΚΑΤΑΝΑΛΩΤΩΝ '!$AP$4;'EXTRA ΚΑΤΑΝΑΛΩΤΩΝ '!$AQ$4;'EXTRA ΚΑΤΑΝΑΛΩΤΩΝ '!$AR$4;'EXTRA ΚΑΤΑΝΑΛΩΤΩΝ '!$AS$4)</c:f>
              <c:strCache>
                <c:ptCount val="5"/>
                <c:pt idx="0">
                  <c:v>Μάρτιος 2021</c:v>
                </c:pt>
                <c:pt idx="1">
                  <c:v>Σεπτέμβριος 2020</c:v>
                </c:pt>
                <c:pt idx="2">
                  <c:v>Ιούλιος 2020</c:v>
                </c:pt>
                <c:pt idx="3">
                  <c:v>Ιούνιος 2020</c:v>
                </c:pt>
                <c:pt idx="4">
                  <c:v>Μάρτιος 2020</c:v>
                </c:pt>
              </c:strCache>
            </c:strRef>
          </c:cat>
          <c:val>
            <c:numRef>
              <c:f>('EXTRA ΚΑΤΑΝΑΛΩΤΩΝ '!$AO$8;'EXTRA ΚΑΤΑΝΑΛΩΤΩΝ '!$AP$8;'EXTRA ΚΑΤΑΝΑΛΩΤΩΝ '!$AQ$8;'EXTRA ΚΑΤΑΝΑΛΩΤΩΝ '!$AR$8;'EXTRA ΚΑΤΑΝΑΛΩΤΩΝ '!$AS$8)</c:f>
              <c:numCache>
                <c:formatCode>0%</c:formatCode>
                <c:ptCount val="5"/>
                <c:pt idx="0">
                  <c:v>7.0000000000000021E-2</c:v>
                </c:pt>
                <c:pt idx="1">
                  <c:v>9.0000000000000024E-2</c:v>
                </c:pt>
                <c:pt idx="2">
                  <c:v>7.0000000000000021E-2</c:v>
                </c:pt>
                <c:pt idx="3">
                  <c:v>0.1</c:v>
                </c:pt>
                <c:pt idx="4">
                  <c:v>9.0000000000000024E-2</c:v>
                </c:pt>
              </c:numCache>
            </c:numRef>
          </c:val>
        </c:ser>
        <c:ser>
          <c:idx val="4"/>
          <c:order val="4"/>
          <c:tx>
            <c:strRef>
              <c:f>'EXTRA ΚΑΤΑΝΑΛΩΤΩΝ '!$AN$9</c:f>
              <c:strCache>
                <c:ptCount val="1"/>
                <c:pt idx="0">
                  <c:v>1 - Καθόλου</c:v>
                </c:pt>
              </c:strCache>
            </c:strRef>
          </c:tx>
          <c:spPr>
            <a:solidFill>
              <a:srgbClr val="002060"/>
            </a:solidFill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'!$AO$4;'EXTRA ΚΑΤΑΝΑΛΩΤΩΝ '!$AP$4;'EXTRA ΚΑΤΑΝΑΛΩΤΩΝ '!$AQ$4;'EXTRA ΚΑΤΑΝΑΛΩΤΩΝ '!$AR$4;'EXTRA ΚΑΤΑΝΑΛΩΤΩΝ '!$AS$4)</c:f>
              <c:strCache>
                <c:ptCount val="5"/>
                <c:pt idx="0">
                  <c:v>Μάρτιος 2021</c:v>
                </c:pt>
                <c:pt idx="1">
                  <c:v>Σεπτέμβριος 2020</c:v>
                </c:pt>
                <c:pt idx="2">
                  <c:v>Ιούλιος 2020</c:v>
                </c:pt>
                <c:pt idx="3">
                  <c:v>Ιούνιος 2020</c:v>
                </c:pt>
                <c:pt idx="4">
                  <c:v>Μάρτιος 2020</c:v>
                </c:pt>
              </c:strCache>
            </c:strRef>
          </c:cat>
          <c:val>
            <c:numRef>
              <c:f>('EXTRA ΚΑΤΑΝΑΛΩΤΩΝ '!$AO$9;'EXTRA ΚΑΤΑΝΑΛΩΤΩΝ '!$AP$9;'EXTRA ΚΑΤΑΝΑΛΩΤΩΝ '!$AQ$9;'EXTRA ΚΑΤΑΝΑΛΩΤΩΝ '!$AR$9;'EXTRA ΚΑΤΑΝΑΛΩΤΩΝ '!$AS$9)</c:f>
              <c:numCache>
                <c:formatCode>0%</c:formatCode>
                <c:ptCount val="5"/>
                <c:pt idx="0">
                  <c:v>0.12000000000000002</c:v>
                </c:pt>
                <c:pt idx="1">
                  <c:v>0.12000000000000002</c:v>
                </c:pt>
                <c:pt idx="2">
                  <c:v>0.14000000000000001</c:v>
                </c:pt>
                <c:pt idx="3">
                  <c:v>0.15000000000000005</c:v>
                </c:pt>
                <c:pt idx="4">
                  <c:v>7.0000000000000021E-2</c:v>
                </c:pt>
              </c:numCache>
            </c:numRef>
          </c:val>
        </c:ser>
        <c:ser>
          <c:idx val="5"/>
          <c:order val="5"/>
          <c:tx>
            <c:strRef>
              <c:f>'EXTRA ΚΑΤΑΝΑΛΩΤΩΝ '!$AN$10</c:f>
              <c:strCache>
                <c:ptCount val="1"/>
                <c:pt idx="0">
                  <c:v>Δεν έχω γνώμη/Δεν απαντώ (αυθόρμητα)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1.5662810038849942E-3"/>
                  <c:y val="7.4075102766359271E-2"/>
                </c:manualLayout>
              </c:layout>
              <c:showVal val="1"/>
            </c:dLbl>
            <c:dLbl>
              <c:idx val="1"/>
              <c:layout>
                <c:manualLayout>
                  <c:x val="8.7909062958206607E-3"/>
                  <c:y val="8.1129874458393508E-2"/>
                </c:manualLayout>
              </c:layout>
              <c:showVal val="1"/>
            </c:dLbl>
            <c:dLbl>
              <c:idx val="2"/>
              <c:layout>
                <c:manualLayout>
                  <c:x val="-3.1325620077701029E-3"/>
                  <c:y val="7.0547716920342216E-2"/>
                </c:manualLayout>
              </c:layout>
              <c:showVal val="1"/>
            </c:dLbl>
            <c:dLbl>
              <c:idx val="3"/>
              <c:layout>
                <c:manualLayout>
                  <c:x val="-3.132562007769873E-3"/>
                  <c:y val="7.7602488612376425E-2"/>
                </c:manualLayout>
              </c:layout>
              <c:showVal val="1"/>
            </c:dLbl>
            <c:dLbl>
              <c:idx val="4"/>
              <c:layout>
                <c:manualLayout>
                  <c:x val="-1.5662810038849942E-3"/>
                  <c:y val="6.7020331074325104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('EXTRA ΚΑΤΑΝΑΛΩΤΩΝ '!$AO$4;'EXTRA ΚΑΤΑΝΑΛΩΤΩΝ '!$AP$4;'EXTRA ΚΑΤΑΝΑΛΩΤΩΝ '!$AQ$4;'EXTRA ΚΑΤΑΝΑΛΩΤΩΝ '!$AR$4;'EXTRA ΚΑΤΑΝΑΛΩΤΩΝ '!$AS$4)</c:f>
              <c:strCache>
                <c:ptCount val="5"/>
                <c:pt idx="0">
                  <c:v>Μάρτιος 2021</c:v>
                </c:pt>
                <c:pt idx="1">
                  <c:v>Σεπτέμβριος 2020</c:v>
                </c:pt>
                <c:pt idx="2">
                  <c:v>Ιούλιος 2020</c:v>
                </c:pt>
                <c:pt idx="3">
                  <c:v>Ιούνιος 2020</c:v>
                </c:pt>
                <c:pt idx="4">
                  <c:v>Μάρτιος 2020</c:v>
                </c:pt>
              </c:strCache>
            </c:strRef>
          </c:cat>
          <c:val>
            <c:numRef>
              <c:f>('EXTRA ΚΑΤΑΝΑΛΩΤΩΝ '!$AO$10;'EXTRA ΚΑΤΑΝΑΛΩΤΩΝ '!$AP$10;'EXTRA ΚΑΤΑΝΑΛΩΤΩΝ '!$AQ$10;'EXTRA ΚΑΤΑΝΑΛΩΤΩΝ '!$AR$10;'EXTRA ΚΑΤΑΝΑΛΩΤΩΝ '!$AS$10)</c:f>
              <c:numCache>
                <c:formatCode>0%</c:formatCode>
                <c:ptCount val="5"/>
                <c:pt idx="0">
                  <c:v>1.0000000000000004E-2</c:v>
                </c:pt>
                <c:pt idx="1">
                  <c:v>2.0000000000000007E-2</c:v>
                </c:pt>
                <c:pt idx="2">
                  <c:v>1.0000000000000004E-2</c:v>
                </c:pt>
                <c:pt idx="3">
                  <c:v>0</c:v>
                </c:pt>
                <c:pt idx="4">
                  <c:v>2.0000000000000007E-2</c:v>
                </c:pt>
              </c:numCache>
            </c:numRef>
          </c:val>
        </c:ser>
        <c:dLbls>
          <c:showVal val="1"/>
        </c:dLbls>
        <c:gapWidth val="95"/>
        <c:overlap val="100"/>
        <c:axId val="235200512"/>
        <c:axId val="235202048"/>
      </c:barChart>
      <c:catAx>
        <c:axId val="235200512"/>
        <c:scaling>
          <c:orientation val="maxMin"/>
        </c:scaling>
        <c:axPos val="l"/>
        <c:numFmt formatCode="General" sourceLinked="1"/>
        <c:tickLblPos val="nextTo"/>
        <c:txPr>
          <a:bodyPr/>
          <a:lstStyle/>
          <a:p>
            <a:pPr>
              <a:defRPr sz="1050" b="1"/>
            </a:pPr>
            <a:endParaRPr lang="el-GR"/>
          </a:p>
        </c:txPr>
        <c:crossAx val="235202048"/>
        <c:crosses val="autoZero"/>
        <c:auto val="1"/>
        <c:lblAlgn val="ctr"/>
        <c:lblOffset val="100"/>
      </c:catAx>
      <c:valAx>
        <c:axId val="235202048"/>
        <c:scaling>
          <c:orientation val="minMax"/>
        </c:scaling>
        <c:delete val="1"/>
        <c:axPos val="t"/>
        <c:numFmt formatCode="0%" sourceLinked="1"/>
        <c:tickLblPos val="none"/>
        <c:crossAx val="235200512"/>
        <c:crosses val="autoZero"/>
        <c:crossBetween val="between"/>
      </c:valAx>
      <c:spPr>
        <a:noFill/>
        <a:ln>
          <a:noFill/>
        </a:ln>
      </c:spPr>
    </c:plotArea>
    <c:legend>
      <c:legendPos val="t"/>
      <c:layout/>
    </c:legend>
    <c:plotVisOnly val="1"/>
    <c:dispBlanksAs val="gap"/>
  </c:chart>
  <c:spPr>
    <a:noFill/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7959172750099076"/>
          <c:y val="3.3228905294289887E-2"/>
          <c:w val="0.78072677324746953"/>
          <c:h val="0.93354218941141998"/>
        </c:manualLayout>
      </c:layout>
      <c:bar3DChart>
        <c:barDir val="bar"/>
        <c:grouping val="stacked"/>
        <c:ser>
          <c:idx val="0"/>
          <c:order val="0"/>
          <c:spPr>
            <a:solidFill>
              <a:srgbClr val="C00000"/>
            </a:solidFill>
          </c:spPr>
          <c:dPt>
            <c:idx val="6"/>
            <c:spPr>
              <a:solidFill>
                <a:srgbClr val="0070C0"/>
              </a:solidFill>
            </c:spPr>
          </c:dPt>
          <c:dPt>
            <c:idx val="7"/>
            <c:spPr>
              <a:solidFill>
                <a:srgbClr val="0070C0"/>
              </a:solidFill>
            </c:spPr>
          </c:dPt>
          <c:dPt>
            <c:idx val="9"/>
            <c:spPr>
              <a:solidFill>
                <a:srgbClr val="0070C0"/>
              </a:solidFill>
            </c:spPr>
          </c:dPt>
          <c:dPt>
            <c:idx val="1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0.41062866444245616"/>
                  <c:y val="1.2083951865896987E-2"/>
                </c:manualLayout>
              </c:layout>
              <c:showVal val="1"/>
            </c:dLbl>
            <c:dLbl>
              <c:idx val="1"/>
              <c:layout>
                <c:manualLayout>
                  <c:x val="0.35713349326385846"/>
                  <c:y val="9.0624287166245175E-3"/>
                </c:manualLayout>
              </c:layout>
              <c:showVal val="1"/>
            </c:dLbl>
            <c:dLbl>
              <c:idx val="2"/>
              <c:layout>
                <c:manualLayout>
                  <c:x val="0.2760452121846248"/>
                  <c:y val="3.0208095722081721E-3"/>
                </c:manualLayout>
              </c:layout>
              <c:showVal val="1"/>
            </c:dLbl>
            <c:dLbl>
              <c:idx val="3"/>
              <c:layout>
                <c:manualLayout>
                  <c:x val="0.26741879930385559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0.23981427808539291"/>
                  <c:y val="1.2083238288832688E-2"/>
                </c:manualLayout>
              </c:layout>
              <c:showVal val="1"/>
            </c:dLbl>
            <c:dLbl>
              <c:idx val="5"/>
              <c:layout>
                <c:manualLayout>
                  <c:x val="0.20703390913846875"/>
                  <c:y val="9.062428716624573E-3"/>
                </c:manualLayout>
              </c:layout>
              <c:showVal val="1"/>
            </c:dLbl>
            <c:dLbl>
              <c:idx val="6"/>
              <c:layout>
                <c:manualLayout>
                  <c:x val="0.16217656215846707"/>
                  <c:y val="6.0416191444163467E-3"/>
                </c:manualLayout>
              </c:layout>
              <c:showVal val="1"/>
            </c:dLbl>
            <c:dLbl>
              <c:idx val="7"/>
              <c:layout>
                <c:manualLayout>
                  <c:x val="0.15355014927769767"/>
                  <c:y val="2.3785902143371449E-7"/>
                </c:manualLayout>
              </c:layout>
              <c:showVal val="1"/>
            </c:dLbl>
            <c:dLbl>
              <c:idx val="8"/>
              <c:layout>
                <c:manualLayout>
                  <c:x val="8.1088281079233507E-2"/>
                  <c:y val="1.5104047861040856E-2"/>
                </c:manualLayout>
              </c:layout>
              <c:showVal val="1"/>
            </c:dLbl>
            <c:dLbl>
              <c:idx val="9"/>
              <c:layout>
                <c:manualLayout>
                  <c:x val="5.1758477284617181E-2"/>
                  <c:y val="-3.0208095722081721E-3"/>
                </c:manualLayout>
              </c:layout>
              <c:showVal val="1"/>
            </c:dLbl>
            <c:dLbl>
              <c:idx val="10"/>
              <c:layout>
                <c:manualLayout>
                  <c:x val="3.4505651523078114E-2"/>
                  <c:y val="6.0416191444163467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l-GR"/>
              </a:p>
            </c:txPr>
            <c:showVal val="1"/>
          </c:dLbls>
          <c:cat>
            <c:strRef>
              <c:f>'EXTRA ΚΑΤΑΝΑΛΩΤΩΝ '!$B$24:$B$34</c:f>
              <c:strCache>
                <c:ptCount val="11"/>
                <c:pt idx="0">
                  <c:v>Ανησυχία</c:v>
                </c:pt>
                <c:pt idx="1">
                  <c:v>Ανασφάλεια</c:v>
                </c:pt>
                <c:pt idx="2">
                  <c:v>Απογοήτευση</c:v>
                </c:pt>
                <c:pt idx="3">
                  <c:v>Οργή</c:v>
                </c:pt>
                <c:pt idx="4">
                  <c:v>Φόβος</c:v>
                </c:pt>
                <c:pt idx="5">
                  <c:v>Απαισιοδοξία</c:v>
                </c:pt>
                <c:pt idx="6">
                  <c:v>Αισιοδοξία</c:v>
                </c:pt>
                <c:pt idx="7">
                  <c:v>Ελπίδα</c:v>
                </c:pt>
                <c:pt idx="8">
                  <c:v>Πανικός</c:v>
                </c:pt>
                <c:pt idx="9">
                  <c:v>Ασφάλεια</c:v>
                </c:pt>
                <c:pt idx="10">
                  <c:v>Σιγουριά</c:v>
                </c:pt>
              </c:strCache>
            </c:strRef>
          </c:cat>
          <c:val>
            <c:numRef>
              <c:f>'EXTRA ΚΑΤΑΝΑΛΩΤΩΝ '!$E$24:$E$34</c:f>
              <c:numCache>
                <c:formatCode>0%</c:formatCode>
                <c:ptCount val="11"/>
                <c:pt idx="0">
                  <c:v>0.29645716232328406</c:v>
                </c:pt>
                <c:pt idx="1">
                  <c:v>0.25058195650939635</c:v>
                </c:pt>
                <c:pt idx="2">
                  <c:v>0.18398342133651288</c:v>
                </c:pt>
                <c:pt idx="3">
                  <c:v>0.18147107250326469</c:v>
                </c:pt>
                <c:pt idx="4">
                  <c:v>0.1565179129052405</c:v>
                </c:pt>
                <c:pt idx="5">
                  <c:v>0.13575200136262991</c:v>
                </c:pt>
                <c:pt idx="6">
                  <c:v>9.5412479418611224E-2</c:v>
                </c:pt>
                <c:pt idx="7">
                  <c:v>9.4504059501504631E-2</c:v>
                </c:pt>
                <c:pt idx="8">
                  <c:v>3.5712257991256449E-2</c:v>
                </c:pt>
                <c:pt idx="9">
                  <c:v>1.1894623289615635E-2</c:v>
                </c:pt>
                <c:pt idx="10">
                  <c:v>3.2504400158973505E-3</c:v>
                </c:pt>
              </c:numCache>
            </c:numRef>
          </c:val>
        </c:ser>
        <c:dLbls/>
        <c:gapWidth val="55"/>
        <c:gapDepth val="55"/>
        <c:shape val="box"/>
        <c:axId val="235565824"/>
        <c:axId val="235567360"/>
        <c:axId val="0"/>
      </c:bar3DChart>
      <c:catAx>
        <c:axId val="235565824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1400" b="1"/>
            </a:pPr>
            <a:endParaRPr lang="el-GR"/>
          </a:p>
        </c:txPr>
        <c:crossAx val="235567360"/>
        <c:crosses val="autoZero"/>
        <c:auto val="1"/>
        <c:lblAlgn val="ctr"/>
        <c:lblOffset val="100"/>
      </c:catAx>
      <c:valAx>
        <c:axId val="235567360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2355658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'EXTRA ΚΑΤΑΝΑΛΩΤΩΝ '!$U$23</c:f>
              <c:strCache>
                <c:ptCount val="1"/>
                <c:pt idx="0">
                  <c:v>Μάρτιος 2021</c:v>
                </c:pt>
              </c:strCache>
            </c:strRef>
          </c:tx>
          <c:spPr>
            <a:solidFill>
              <a:srgbClr val="002060"/>
            </a:solidFill>
          </c:spPr>
          <c:dLbls>
            <c:txPr>
              <a:bodyPr/>
              <a:lstStyle/>
              <a:p>
                <a:pPr>
                  <a:defRPr sz="900" b="1">
                    <a:solidFill>
                      <a:srgbClr val="002060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ΚΑΤΑΝΑΛΩΤΩΝ '!$T$24:$T$34</c:f>
              <c:strCache>
                <c:ptCount val="11"/>
                <c:pt idx="0">
                  <c:v>Ανησυχία</c:v>
                </c:pt>
                <c:pt idx="1">
                  <c:v>Ανασφάλεια</c:v>
                </c:pt>
                <c:pt idx="2">
                  <c:v>Απογοήτευση</c:v>
                </c:pt>
                <c:pt idx="3">
                  <c:v>Οργή</c:v>
                </c:pt>
                <c:pt idx="4">
                  <c:v>Φόβος</c:v>
                </c:pt>
                <c:pt idx="5">
                  <c:v>Απαισιοδοξία</c:v>
                </c:pt>
                <c:pt idx="6">
                  <c:v>Αισιοδοξία</c:v>
                </c:pt>
                <c:pt idx="7">
                  <c:v>Ελπίδα</c:v>
                </c:pt>
                <c:pt idx="8">
                  <c:v>Πανικός</c:v>
                </c:pt>
                <c:pt idx="9">
                  <c:v>Ασφάλεια</c:v>
                </c:pt>
                <c:pt idx="10">
                  <c:v>Σιγουριά</c:v>
                </c:pt>
              </c:strCache>
            </c:strRef>
          </c:cat>
          <c:val>
            <c:numRef>
              <c:f>'EXTRA ΚΑΤΑΝΑΛΩΤΩΝ '!$U$24:$U$34</c:f>
              <c:numCache>
                <c:formatCode>0%</c:formatCode>
                <c:ptCount val="11"/>
                <c:pt idx="0">
                  <c:v>0.3000000000000001</c:v>
                </c:pt>
                <c:pt idx="1">
                  <c:v>0.25</c:v>
                </c:pt>
                <c:pt idx="2">
                  <c:v>0.18000000000000005</c:v>
                </c:pt>
                <c:pt idx="3">
                  <c:v>0.18000000000000005</c:v>
                </c:pt>
                <c:pt idx="4">
                  <c:v>0.16</c:v>
                </c:pt>
                <c:pt idx="5">
                  <c:v>0.14000000000000001</c:v>
                </c:pt>
                <c:pt idx="6">
                  <c:v>0.1</c:v>
                </c:pt>
                <c:pt idx="7">
                  <c:v>9.0000000000000024E-2</c:v>
                </c:pt>
                <c:pt idx="8">
                  <c:v>4.0000000000000015E-2</c:v>
                </c:pt>
                <c:pt idx="9">
                  <c:v>1.0000000000000004E-2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'EXTRA ΚΑΤΑΝΑΛΩΤΩΝ '!$V$23</c:f>
              <c:strCache>
                <c:ptCount val="1"/>
                <c:pt idx="0">
                  <c:v>Σεπτέμβριος 2020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900" b="1">
                    <a:solidFill>
                      <a:srgbClr val="0070C0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ΚΑΤΑΝΑΛΩΤΩΝ '!$T$24:$T$34</c:f>
              <c:strCache>
                <c:ptCount val="11"/>
                <c:pt idx="0">
                  <c:v>Ανησυχία</c:v>
                </c:pt>
                <c:pt idx="1">
                  <c:v>Ανασφάλεια</c:v>
                </c:pt>
                <c:pt idx="2">
                  <c:v>Απογοήτευση</c:v>
                </c:pt>
                <c:pt idx="3">
                  <c:v>Οργή</c:v>
                </c:pt>
                <c:pt idx="4">
                  <c:v>Φόβος</c:v>
                </c:pt>
                <c:pt idx="5">
                  <c:v>Απαισιοδοξία</c:v>
                </c:pt>
                <c:pt idx="6">
                  <c:v>Αισιοδοξία</c:v>
                </c:pt>
                <c:pt idx="7">
                  <c:v>Ελπίδα</c:v>
                </c:pt>
                <c:pt idx="8">
                  <c:v>Πανικός</c:v>
                </c:pt>
                <c:pt idx="9">
                  <c:v>Ασφάλεια</c:v>
                </c:pt>
                <c:pt idx="10">
                  <c:v>Σιγουριά</c:v>
                </c:pt>
              </c:strCache>
            </c:strRef>
          </c:cat>
          <c:val>
            <c:numRef>
              <c:f>'EXTRA ΚΑΤΑΝΑΛΩΤΩΝ '!$V$24:$V$34</c:f>
              <c:numCache>
                <c:formatCode>0%</c:formatCode>
                <c:ptCount val="11"/>
                <c:pt idx="0">
                  <c:v>0.3000000000000001</c:v>
                </c:pt>
                <c:pt idx="1">
                  <c:v>0.28000000000000008</c:v>
                </c:pt>
                <c:pt idx="2">
                  <c:v>0.14000000000000001</c:v>
                </c:pt>
                <c:pt idx="3">
                  <c:v>0.13</c:v>
                </c:pt>
                <c:pt idx="4">
                  <c:v>0.14000000000000001</c:v>
                </c:pt>
                <c:pt idx="5">
                  <c:v>9.0000000000000024E-2</c:v>
                </c:pt>
                <c:pt idx="6">
                  <c:v>6.0000000000000019E-2</c:v>
                </c:pt>
                <c:pt idx="7">
                  <c:v>7.0000000000000021E-2</c:v>
                </c:pt>
                <c:pt idx="8">
                  <c:v>3.0000000000000002E-2</c:v>
                </c:pt>
                <c:pt idx="9">
                  <c:v>1.0000000000000004E-2</c:v>
                </c:pt>
                <c:pt idx="10">
                  <c:v>1.0000000000000004E-2</c:v>
                </c:pt>
              </c:numCache>
            </c:numRef>
          </c:val>
        </c:ser>
        <c:ser>
          <c:idx val="2"/>
          <c:order val="2"/>
          <c:tx>
            <c:strRef>
              <c:f>'EXTRA ΚΑΤΑΝΑΛΩΤΩΝ '!$W$23</c:f>
              <c:strCache>
                <c:ptCount val="1"/>
                <c:pt idx="0">
                  <c:v>Ιούλιος 2020</c:v>
                </c:pt>
              </c:strCache>
            </c:strRef>
          </c:tx>
          <c:spPr>
            <a:solidFill>
              <a:srgbClr val="00B0F0"/>
            </a:solidFill>
          </c:spPr>
          <c:dLbls>
            <c:txPr>
              <a:bodyPr/>
              <a:lstStyle/>
              <a:p>
                <a:pPr>
                  <a:defRPr sz="900" b="1">
                    <a:solidFill>
                      <a:srgbClr val="00B0F0"/>
                    </a:solidFill>
                  </a:defRPr>
                </a:pPr>
                <a:endParaRPr lang="el-GR"/>
              </a:p>
            </c:txPr>
            <c:showVal val="1"/>
          </c:dLbls>
          <c:cat>
            <c:strRef>
              <c:f>'EXTRA ΚΑΤΑΝΑΛΩΤΩΝ '!$T$24:$T$34</c:f>
              <c:strCache>
                <c:ptCount val="11"/>
                <c:pt idx="0">
                  <c:v>Ανησυχία</c:v>
                </c:pt>
                <c:pt idx="1">
                  <c:v>Ανασφάλεια</c:v>
                </c:pt>
                <c:pt idx="2">
                  <c:v>Απογοήτευση</c:v>
                </c:pt>
                <c:pt idx="3">
                  <c:v>Οργή</c:v>
                </c:pt>
                <c:pt idx="4">
                  <c:v>Φόβος</c:v>
                </c:pt>
                <c:pt idx="5">
                  <c:v>Απαισιοδοξία</c:v>
                </c:pt>
                <c:pt idx="6">
                  <c:v>Αισιοδοξία</c:v>
                </c:pt>
                <c:pt idx="7">
                  <c:v>Ελπίδα</c:v>
                </c:pt>
                <c:pt idx="8">
                  <c:v>Πανικός</c:v>
                </c:pt>
                <c:pt idx="9">
                  <c:v>Ασφάλεια</c:v>
                </c:pt>
                <c:pt idx="10">
                  <c:v>Σιγουριά</c:v>
                </c:pt>
              </c:strCache>
            </c:strRef>
          </c:cat>
          <c:val>
            <c:numRef>
              <c:f>'EXTRA ΚΑΤΑΝΑΛΩΤΩΝ '!$W$24:$W$34</c:f>
              <c:numCache>
                <c:formatCode>0%</c:formatCode>
                <c:ptCount val="11"/>
                <c:pt idx="0">
                  <c:v>0.35000000000000009</c:v>
                </c:pt>
                <c:pt idx="1">
                  <c:v>0.25</c:v>
                </c:pt>
                <c:pt idx="2">
                  <c:v>0.1</c:v>
                </c:pt>
                <c:pt idx="3">
                  <c:v>7.0000000000000021E-2</c:v>
                </c:pt>
                <c:pt idx="4">
                  <c:v>0.14000000000000001</c:v>
                </c:pt>
                <c:pt idx="5">
                  <c:v>4.0000000000000015E-2</c:v>
                </c:pt>
                <c:pt idx="6">
                  <c:v>0.11</c:v>
                </c:pt>
                <c:pt idx="7">
                  <c:v>0.1</c:v>
                </c:pt>
                <c:pt idx="8">
                  <c:v>2.0000000000000007E-2</c:v>
                </c:pt>
                <c:pt idx="9">
                  <c:v>2.0000000000000007E-2</c:v>
                </c:pt>
                <c:pt idx="10">
                  <c:v>1.0000000000000004E-2</c:v>
                </c:pt>
              </c:numCache>
            </c:numRef>
          </c:val>
        </c:ser>
        <c:ser>
          <c:idx val="3"/>
          <c:order val="3"/>
          <c:tx>
            <c:strRef>
              <c:f>'EXTRA ΚΑΤΑΝΑΛΩΤΩΝ '!$X$23</c:f>
              <c:strCache>
                <c:ptCount val="1"/>
                <c:pt idx="0">
                  <c:v>Ιιούνιος 2020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dLbls>
            <c:txPr>
              <a:bodyPr/>
              <a:lstStyle/>
              <a:p>
                <a:pPr>
                  <a:defRPr sz="900" b="1"/>
                </a:pPr>
                <a:endParaRPr lang="el-GR"/>
              </a:p>
            </c:txPr>
            <c:showVal val="1"/>
          </c:dLbls>
          <c:cat>
            <c:strRef>
              <c:f>'EXTRA ΚΑΤΑΝΑΛΩΤΩΝ '!$T$24:$T$34</c:f>
              <c:strCache>
                <c:ptCount val="11"/>
                <c:pt idx="0">
                  <c:v>Ανησυχία</c:v>
                </c:pt>
                <c:pt idx="1">
                  <c:v>Ανασφάλεια</c:v>
                </c:pt>
                <c:pt idx="2">
                  <c:v>Απογοήτευση</c:v>
                </c:pt>
                <c:pt idx="3">
                  <c:v>Οργή</c:v>
                </c:pt>
                <c:pt idx="4">
                  <c:v>Φόβος</c:v>
                </c:pt>
                <c:pt idx="5">
                  <c:v>Απαισιοδοξία</c:v>
                </c:pt>
                <c:pt idx="6">
                  <c:v>Αισιοδοξία</c:v>
                </c:pt>
                <c:pt idx="7">
                  <c:v>Ελπίδα</c:v>
                </c:pt>
                <c:pt idx="8">
                  <c:v>Πανικός</c:v>
                </c:pt>
                <c:pt idx="9">
                  <c:v>Ασφάλεια</c:v>
                </c:pt>
                <c:pt idx="10">
                  <c:v>Σιγουριά</c:v>
                </c:pt>
              </c:strCache>
            </c:strRef>
          </c:cat>
          <c:val>
            <c:numRef>
              <c:f>'EXTRA ΚΑΤΑΝΑΛΩΤΩΝ '!$X$24:$X$34</c:f>
              <c:numCache>
                <c:formatCode>0%</c:formatCode>
                <c:ptCount val="11"/>
                <c:pt idx="0">
                  <c:v>0.31000000000000011</c:v>
                </c:pt>
                <c:pt idx="1">
                  <c:v>0.22</c:v>
                </c:pt>
                <c:pt idx="2">
                  <c:v>9.0000000000000024E-2</c:v>
                </c:pt>
                <c:pt idx="3">
                  <c:v>6.0000000000000019E-2</c:v>
                </c:pt>
                <c:pt idx="4">
                  <c:v>0.15000000000000005</c:v>
                </c:pt>
                <c:pt idx="5">
                  <c:v>4.0000000000000015E-2</c:v>
                </c:pt>
                <c:pt idx="6">
                  <c:v>0.13</c:v>
                </c:pt>
                <c:pt idx="7">
                  <c:v>0.12000000000000002</c:v>
                </c:pt>
                <c:pt idx="8">
                  <c:v>1.0000000000000004E-2</c:v>
                </c:pt>
                <c:pt idx="9">
                  <c:v>3.0000000000000002E-2</c:v>
                </c:pt>
                <c:pt idx="10">
                  <c:v>3.0000000000000002E-2</c:v>
                </c:pt>
              </c:numCache>
            </c:numRef>
          </c:val>
        </c:ser>
        <c:dLbls/>
        <c:shape val="box"/>
        <c:axId val="236056576"/>
        <c:axId val="236058112"/>
        <c:axId val="0"/>
      </c:bar3DChart>
      <c:catAx>
        <c:axId val="236056576"/>
        <c:scaling>
          <c:orientation val="maxMin"/>
        </c:scaling>
        <c:axPos val="l"/>
        <c:majorTickMark val="none"/>
        <c:tickLblPos val="nextTo"/>
        <c:crossAx val="236058112"/>
        <c:crosses val="autoZero"/>
        <c:auto val="1"/>
        <c:lblAlgn val="ctr"/>
        <c:lblOffset val="100"/>
      </c:catAx>
      <c:valAx>
        <c:axId val="236058112"/>
        <c:scaling>
          <c:orientation val="minMax"/>
        </c:scaling>
        <c:axPos val="t"/>
        <c:numFmt formatCode="0%" sourceLinked="1"/>
        <c:majorTickMark val="none"/>
        <c:tickLblPos val="none"/>
        <c:crossAx val="236056576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/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0"/>
            <c:spPr>
              <a:solidFill>
                <a:srgbClr val="002060"/>
              </a:solidFill>
            </c:spPr>
          </c:dPt>
          <c:dPt>
            <c:idx val="6"/>
            <c:spPr>
              <a:solidFill>
                <a:srgbClr val="C00000"/>
              </a:solidFill>
            </c:spPr>
          </c:dPt>
          <c:dPt>
            <c:idx val="7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0.242379710718861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0.20570383343903353"/>
                  <c:y val="1.6015916037253778E-2"/>
                </c:manualLayout>
              </c:layout>
              <c:showVal val="1"/>
            </c:dLbl>
            <c:dLbl>
              <c:idx val="2"/>
              <c:layout>
                <c:manualLayout>
                  <c:x val="0.1562711292792657"/>
                  <c:y val="1.6016168256403979E-2"/>
                </c:manualLayout>
              </c:layout>
              <c:showVal val="1"/>
            </c:dLbl>
            <c:dLbl>
              <c:idx val="3"/>
              <c:layout>
                <c:manualLayout>
                  <c:x val="0.14989271583929567"/>
                  <c:y val="1.6015916037253778E-2"/>
                </c:manualLayout>
              </c:layout>
              <c:showVal val="1"/>
            </c:dLbl>
            <c:dLbl>
              <c:idx val="4"/>
              <c:layout>
                <c:manualLayout>
                  <c:x val="0.14829811247930322"/>
                  <c:y val="1.6016168256403979E-2"/>
                </c:manualLayout>
              </c:layout>
              <c:showVal val="1"/>
            </c:dLbl>
            <c:dLbl>
              <c:idx val="5"/>
              <c:layout>
                <c:manualLayout>
                  <c:x val="0.1307574755193856"/>
                  <c:y val="1.9219099244704541E-2"/>
                </c:manualLayout>
              </c:layout>
              <c:showVal val="1"/>
            </c:dLbl>
            <c:dLbl>
              <c:idx val="6"/>
              <c:layout>
                <c:manualLayout>
                  <c:x val="0.23919050399887612"/>
                  <c:y val="1.9219099244704541E-2"/>
                </c:manualLayout>
              </c:layout>
              <c:showVal val="1"/>
            </c:dLbl>
            <c:dLbl>
              <c:idx val="7"/>
              <c:layout>
                <c:manualLayout>
                  <c:x val="5.421651423974528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l-GR"/>
              </a:p>
            </c:txPr>
            <c:showVal val="1"/>
          </c:dLbls>
          <c:cat>
            <c:strRef>
              <c:f>'EXTRA ΚΑΤΑΝΑΛΩΤΩΝ '!$B$42:$B$49</c:f>
              <c:strCache>
                <c:ptCount val="8"/>
                <c:pt idx="0">
                  <c:v>Αγορές μέσω διαδικτύου πιο συχνά</c:v>
                </c:pt>
                <c:pt idx="1">
                  <c:v>Πληρωμή αγορών μέσω κινητού πιο συχνά</c:v>
                </c:pt>
                <c:pt idx="2">
                  <c:v>Χρησιμοποίηση βιντεοκλήσεων πιο συχνά (π.χ. FaceTime, Βίντεο WhatsApp κ.λπ.)</c:v>
                </c:pt>
                <c:pt idx="3">
                  <c:v>Χρησιμοποίηση υπηρεσιών παράδοσης έτοιμου φαγητού (delivery) πιο συχνά</c:v>
                </c:pt>
                <c:pt idx="4">
                  <c:v>Χρησιμοποίηση πλατφόρμας τηλεδιάσκεψης πιο συχνά (π.χ.Zoom, Webex, MSTeams κ.λπ.)</c:v>
                </c:pt>
                <c:pt idx="5">
                  <c:v>Εργασία από το σπίτι πιο συχνά</c:v>
                </c:pt>
                <c:pt idx="6">
                  <c:v>Κανένα από τα παραπάνω (αυθόρμητα)</c:v>
                </c:pt>
                <c:pt idx="7">
                  <c:v>Δεν έχω γνώμη/Δεν απαντώ (αυθόρμητα)</c:v>
                </c:pt>
              </c:strCache>
            </c:strRef>
          </c:cat>
          <c:val>
            <c:numRef>
              <c:f>'EXTRA ΚΑΤΑΝΑΛΩΤΩΝ '!$E$42:$E$49</c:f>
              <c:numCache>
                <c:formatCode>0%</c:formatCode>
                <c:ptCount val="8"/>
                <c:pt idx="0">
                  <c:v>0.35442570828365433</c:v>
                </c:pt>
                <c:pt idx="1">
                  <c:v>0.29143246465678757</c:v>
                </c:pt>
                <c:pt idx="2">
                  <c:v>0.20496224379719544</c:v>
                </c:pt>
                <c:pt idx="3">
                  <c:v>0.19769488446034186</c:v>
                </c:pt>
                <c:pt idx="4">
                  <c:v>0.18394083915289855</c:v>
                </c:pt>
                <c:pt idx="5">
                  <c:v>0.15186226083006876</c:v>
                </c:pt>
                <c:pt idx="6">
                  <c:v>0.34145233634247446</c:v>
                </c:pt>
                <c:pt idx="7">
                  <c:v>1.507409299948901E-2</c:v>
                </c:pt>
              </c:numCache>
            </c:numRef>
          </c:val>
        </c:ser>
        <c:dLbls/>
        <c:gapWidth val="55"/>
        <c:gapDepth val="55"/>
        <c:shape val="box"/>
        <c:axId val="236401024"/>
        <c:axId val="236402560"/>
        <c:axId val="0"/>
      </c:bar3DChart>
      <c:catAx>
        <c:axId val="236401024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1200" b="1"/>
            </a:pPr>
            <a:endParaRPr lang="el-GR"/>
          </a:p>
        </c:txPr>
        <c:crossAx val="236402560"/>
        <c:crosses val="autoZero"/>
        <c:auto val="1"/>
        <c:lblAlgn val="ctr"/>
        <c:lblOffset val="100"/>
      </c:catAx>
      <c:valAx>
        <c:axId val="236402560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2364010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48581420480028986"/>
          <c:y val="1.6100376794292163E-2"/>
          <c:w val="0.47662566813563928"/>
          <c:h val="0.94986338617743038"/>
        </c:manualLayout>
      </c:layout>
      <c:bar3DChart>
        <c:barDir val="bar"/>
        <c:grouping val="stacked"/>
        <c:ser>
          <c:idx val="0"/>
          <c:order val="0"/>
          <c:spPr>
            <a:solidFill>
              <a:srgbClr val="0070C0"/>
            </a:solidFill>
          </c:spPr>
          <c:dPt>
            <c:idx val="0"/>
            <c:spPr>
              <a:solidFill>
                <a:srgbClr val="002060"/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6"/>
            <c:spPr>
              <a:solidFill>
                <a:srgbClr val="FFC000"/>
              </a:solidFill>
            </c:spPr>
          </c:dPt>
          <c:dPt>
            <c:idx val="7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0.22862686038999788"/>
                  <c:y val="6.1886398587291487E-3"/>
                </c:manualLayout>
              </c:layout>
              <c:showVal val="1"/>
            </c:dLbl>
            <c:dLbl>
              <c:idx val="1"/>
              <c:layout>
                <c:manualLayout>
                  <c:x val="0.20086502734264092"/>
                  <c:y val="9.2825943316239799E-3"/>
                </c:manualLayout>
              </c:layout>
              <c:showVal val="1"/>
            </c:dLbl>
            <c:dLbl>
              <c:idx val="2"/>
              <c:layout>
                <c:manualLayout>
                  <c:x val="0.1649379492813556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0.15350660626185569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6.8588058116999348E-2"/>
                  <c:y val="3.0941981105413251E-3"/>
                </c:manualLayout>
              </c:layout>
              <c:showVal val="1"/>
            </c:dLbl>
            <c:dLbl>
              <c:idx val="5"/>
              <c:layout>
                <c:manualLayout>
                  <c:x val="3.7560127064071087E-2"/>
                  <c:y val="-6.1883962210826501E-3"/>
                </c:manualLayout>
              </c:layout>
              <c:showVal val="1"/>
            </c:dLbl>
            <c:dLbl>
              <c:idx val="6"/>
              <c:layout>
                <c:manualLayout>
                  <c:x val="4.5725372077999552E-2"/>
                  <c:y val="1.2376792442165295E-2"/>
                </c:manualLayout>
              </c:layout>
              <c:showVal val="1"/>
            </c:dLbl>
            <c:dLbl>
              <c:idx val="7"/>
              <c:layout>
                <c:manualLayout>
                  <c:x val="3.9193176066856711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l-GR"/>
              </a:p>
            </c:txPr>
            <c:showVal val="1"/>
          </c:dLbls>
          <c:cat>
            <c:strRef>
              <c:f>'EXTRA ΚΑΤΑΝΑΛΩΤΩΝ '!$B$58:$B$65</c:f>
              <c:strCache>
                <c:ptCount val="8"/>
                <c:pt idx="0">
                  <c:v>Διακοπές στην Ελλάδα σε κάποιου είδους κατάλυμα</c:v>
                </c:pt>
                <c:pt idx="1">
                  <c:v>Δεν σκοπεύω να κάνω διακοπές/Θα παραμείνω στην κατοικία μου</c:v>
                </c:pt>
                <c:pt idx="2">
                  <c:v>Διακοπές σε ιδιόκτητο εξοχικό/κατοικία στην Ελλάδα</c:v>
                </c:pt>
                <c:pt idx="3">
                  <c:v>Διακοπές στην Ελλάδα σε σπίτι συγγενή ή φίλου</c:v>
                </c:pt>
                <c:pt idx="4">
                  <c:v>Διακοπές στο εξωτερικό</c:v>
                </c:pt>
                <c:pt idx="5">
                  <c:v>Κρουαζιέρα</c:v>
                </c:pt>
                <c:pt idx="6">
                  <c:v>Δεν έχω γνώμη/Δεν απαντώ</c:v>
                </c:pt>
                <c:pt idx="7">
                  <c:v>Άλλο</c:v>
                </c:pt>
              </c:strCache>
            </c:strRef>
          </c:cat>
          <c:val>
            <c:numRef>
              <c:f>'EXTRA ΚΑΤΑΝΑΛΩΤΩΝ '!$E$58:$E$65</c:f>
              <c:numCache>
                <c:formatCode>0%</c:formatCode>
                <c:ptCount val="8"/>
                <c:pt idx="0">
                  <c:v>0.34189235223982301</c:v>
                </c:pt>
                <c:pt idx="1">
                  <c:v>0.28789814341679443</c:v>
                </c:pt>
                <c:pt idx="2">
                  <c:v>0.21793561573837511</c:v>
                </c:pt>
                <c:pt idx="3">
                  <c:v>0.190044285470959</c:v>
                </c:pt>
                <c:pt idx="4">
                  <c:v>5.9870550161812301E-2</c:v>
                </c:pt>
                <c:pt idx="5">
                  <c:v>6.9976721739624164E-3</c:v>
                </c:pt>
                <c:pt idx="6">
                  <c:v>1.7983875546471368E-2</c:v>
                </c:pt>
                <c:pt idx="7">
                  <c:v>6.7137909498665785E-3</c:v>
                </c:pt>
              </c:numCache>
            </c:numRef>
          </c:val>
        </c:ser>
        <c:dLbls/>
        <c:gapWidth val="55"/>
        <c:gapDepth val="55"/>
        <c:shape val="box"/>
        <c:axId val="237035520"/>
        <c:axId val="237037056"/>
        <c:axId val="0"/>
      </c:bar3DChart>
      <c:catAx>
        <c:axId val="237035520"/>
        <c:scaling>
          <c:orientation val="maxMin"/>
        </c:scaling>
        <c:axPos val="l"/>
        <c:majorTickMark val="none"/>
        <c:tickLblPos val="nextTo"/>
        <c:txPr>
          <a:bodyPr/>
          <a:lstStyle/>
          <a:p>
            <a:pPr>
              <a:defRPr sz="1200" b="1"/>
            </a:pPr>
            <a:endParaRPr lang="el-GR"/>
          </a:p>
        </c:txPr>
        <c:crossAx val="237037056"/>
        <c:crosses val="autoZero"/>
        <c:auto val="1"/>
        <c:lblAlgn val="ctr"/>
        <c:lblOffset val="100"/>
      </c:catAx>
      <c:valAx>
        <c:axId val="237037056"/>
        <c:scaling>
          <c:orientation val="minMax"/>
        </c:scaling>
        <c:delete val="1"/>
        <c:axPos val="t"/>
        <c:numFmt formatCode="0%" sourceLinked="1"/>
        <c:majorTickMark val="none"/>
        <c:tickLblPos val="none"/>
        <c:crossAx val="2370355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l-G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style val="26"/>
  <c:chart>
    <c:autoTitleDeleted val="1"/>
    <c:plotArea>
      <c:layout>
        <c:manualLayout>
          <c:layoutTarget val="inner"/>
          <c:xMode val="edge"/>
          <c:yMode val="edge"/>
          <c:x val="0.23826891875856901"/>
          <c:y val="2.4730722337840158E-3"/>
          <c:w val="0.52905748967021038"/>
          <c:h val="0.98262303309339982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dLbl>
              <c:idx val="1"/>
              <c:layout>
                <c:manualLayout>
                  <c:x val="0.2120342561793904"/>
                  <c:y val="-4.4138706961426431E-2"/>
                </c:manualLayout>
              </c:layout>
              <c:showCatName val="1"/>
              <c:showPercent val="1"/>
            </c:dLbl>
            <c:dLbl>
              <c:idx val="5"/>
              <c:tx>
                <c:rich>
                  <a:bodyPr/>
                  <a:lstStyle/>
                  <a:p>
                    <a:r>
                      <a:rPr lang="el-GR" b="1">
                        <a:solidFill>
                          <a:schemeClr val="bg1"/>
                        </a:solidFill>
                      </a:rPr>
                      <a:t>ΔΞΔΑ
2%</a:t>
                    </a:r>
                    <a:endParaRPr lang="el-GR">
                      <a:solidFill>
                        <a:sysClr val="windowText" lastClr="000000"/>
                      </a:solidFill>
                    </a:endParaRP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CatName val="1"/>
            <c:showPercent val="1"/>
            <c:showLeaderLines val="1"/>
          </c:dLbls>
          <c:cat>
            <c:strRef>
              <c:f>'EXTRA ΚΑΤΑΝΑΛΩΤΩΝ '!$B$77:$B$79</c:f>
              <c:strCache>
                <c:ptCount val="3"/>
                <c:pt idx="0">
                  <c:v>Αυξηθεί</c:v>
                </c:pt>
                <c:pt idx="1">
                  <c:v>Παραμείνει περίπου ίδιες</c:v>
                </c:pt>
                <c:pt idx="2">
                  <c:v>Μειωθεί</c:v>
                </c:pt>
              </c:strCache>
            </c:strRef>
          </c:cat>
          <c:val>
            <c:numRef>
              <c:f>'EXTRA ΚΑΤΑΝΑΛΩΤΩΝ '!$D$77:$D$79</c:f>
              <c:numCache>
                <c:formatCode>0%</c:formatCode>
                <c:ptCount val="3"/>
                <c:pt idx="0">
                  <c:v>0.5290410492250045</c:v>
                </c:pt>
                <c:pt idx="1">
                  <c:v>0.36958496565037213</c:v>
                </c:pt>
                <c:pt idx="2">
                  <c:v>0.10137398512462387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l-G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autoTitleDeleted val="1"/>
    <c:plotArea>
      <c:layout/>
      <c:lineChart>
        <c:grouping val="standard"/>
        <c:ser>
          <c:idx val="0"/>
          <c:order val="0"/>
          <c:tx>
            <c:strRef>
              <c:f>'EXTRA ΚΑΤΑΝΑΛΩΤΩΝ '!$T$77</c:f>
              <c:strCache>
                <c:ptCount val="1"/>
                <c:pt idx="0">
                  <c:v>Αυξηθεί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</a:defRPr>
                </a:pPr>
                <a:endParaRPr lang="el-GR"/>
              </a:p>
            </c:txPr>
            <c:dLblPos val="t"/>
            <c:showVal val="1"/>
          </c:dLbls>
          <c:cat>
            <c:strRef>
              <c:f>'EXTRA ΚΑΤΑΝΑΛΩΤΩΝ '!$U$76:$W$76</c:f>
              <c:strCache>
                <c:ptCount val="3"/>
                <c:pt idx="0">
                  <c:v>Ιούλιος 2020</c:v>
                </c:pt>
                <c:pt idx="1">
                  <c:v>Σεπτέμβριος 2020</c:v>
                </c:pt>
                <c:pt idx="2">
                  <c:v>Μάρτιος 2021</c:v>
                </c:pt>
              </c:strCache>
            </c:strRef>
          </c:cat>
          <c:val>
            <c:numRef>
              <c:f>'EXTRA ΚΑΤΑΝΑΛΩΤΩΝ '!$U$77:$W$77</c:f>
              <c:numCache>
                <c:formatCode>0%</c:formatCode>
                <c:ptCount val="3"/>
                <c:pt idx="0">
                  <c:v>0.28999999999999998</c:v>
                </c:pt>
                <c:pt idx="1">
                  <c:v>0.3</c:v>
                </c:pt>
                <c:pt idx="2">
                  <c:v>0.53</c:v>
                </c:pt>
              </c:numCache>
            </c:numRef>
          </c:val>
        </c:ser>
        <c:ser>
          <c:idx val="1"/>
          <c:order val="1"/>
          <c:tx>
            <c:strRef>
              <c:f>'EXTRA ΚΑΤΑΝΑΛΩΤΩΝ '!$T$78</c:f>
              <c:strCache>
                <c:ptCount val="1"/>
                <c:pt idx="0">
                  <c:v>Παραμείνει περίπου ίδιες</c:v>
                </c:pt>
              </c:strCache>
            </c:strRef>
          </c:tx>
          <c:spPr>
            <a:ln>
              <a:solidFill>
                <a:schemeClr val="bg2">
                  <a:lumMod val="50000"/>
                </a:schemeClr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el-GR"/>
              </a:p>
            </c:txPr>
            <c:dLblPos val="t"/>
            <c:showVal val="1"/>
          </c:dLbls>
          <c:cat>
            <c:strRef>
              <c:f>'EXTRA ΚΑΤΑΝΑΛΩΤΩΝ '!$U$76:$W$76</c:f>
              <c:strCache>
                <c:ptCount val="3"/>
                <c:pt idx="0">
                  <c:v>Ιούλιος 2020</c:v>
                </c:pt>
                <c:pt idx="1">
                  <c:v>Σεπτέμβριος 2020</c:v>
                </c:pt>
                <c:pt idx="2">
                  <c:v>Μάρτιος 2021</c:v>
                </c:pt>
              </c:strCache>
            </c:strRef>
          </c:cat>
          <c:val>
            <c:numRef>
              <c:f>'EXTRA ΚΑΤΑΝΑΛΩΤΩΝ '!$U$78:$W$78</c:f>
              <c:numCache>
                <c:formatCode>0%</c:formatCode>
                <c:ptCount val="3"/>
                <c:pt idx="0">
                  <c:v>0.56999999999999995</c:v>
                </c:pt>
                <c:pt idx="1">
                  <c:v>0.52</c:v>
                </c:pt>
                <c:pt idx="2">
                  <c:v>0.37</c:v>
                </c:pt>
              </c:numCache>
            </c:numRef>
          </c:val>
        </c:ser>
        <c:ser>
          <c:idx val="2"/>
          <c:order val="2"/>
          <c:tx>
            <c:strRef>
              <c:f>'EXTRA ΚΑΤΑΝΑΛΩΤΩΝ '!$T$79</c:f>
              <c:strCache>
                <c:ptCount val="1"/>
                <c:pt idx="0">
                  <c:v>Μειωθεί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el-GR"/>
              </a:p>
            </c:txPr>
            <c:dLblPos val="t"/>
            <c:showVal val="1"/>
          </c:dLbls>
          <c:cat>
            <c:strRef>
              <c:f>'EXTRA ΚΑΤΑΝΑΛΩΤΩΝ '!$U$76:$W$76</c:f>
              <c:strCache>
                <c:ptCount val="3"/>
                <c:pt idx="0">
                  <c:v>Ιούλιος 2020</c:v>
                </c:pt>
                <c:pt idx="1">
                  <c:v>Σεπτέμβριος 2020</c:v>
                </c:pt>
                <c:pt idx="2">
                  <c:v>Μάρτιος 2021</c:v>
                </c:pt>
              </c:strCache>
            </c:strRef>
          </c:cat>
          <c:val>
            <c:numRef>
              <c:f>'EXTRA ΚΑΤΑΝΑΛΩΤΩΝ '!$U$79:$W$79</c:f>
              <c:numCache>
                <c:formatCode>0%</c:formatCode>
                <c:ptCount val="3"/>
                <c:pt idx="0">
                  <c:v>0.03</c:v>
                </c:pt>
                <c:pt idx="1">
                  <c:v>0.11</c:v>
                </c:pt>
                <c:pt idx="2">
                  <c:v>0.1</c:v>
                </c:pt>
              </c:numCache>
            </c:numRef>
          </c:val>
        </c:ser>
        <c:ser>
          <c:idx val="3"/>
          <c:order val="3"/>
          <c:tx>
            <c:strRef>
              <c:f>'EXTRA ΚΑΤΑΝΑΛΩΤΩΝ '!$T$80</c:f>
              <c:strCache>
                <c:ptCount val="1"/>
                <c:pt idx="0">
                  <c:v>ΔΞ/ΔΑ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el-GR"/>
              </a:p>
            </c:txPr>
            <c:dLblPos val="t"/>
            <c:showVal val="1"/>
          </c:dLbls>
          <c:cat>
            <c:strRef>
              <c:f>'EXTRA ΚΑΤΑΝΑΛΩΤΩΝ '!$U$76:$W$76</c:f>
              <c:strCache>
                <c:ptCount val="3"/>
                <c:pt idx="0">
                  <c:v>Ιούλιος 2020</c:v>
                </c:pt>
                <c:pt idx="1">
                  <c:v>Σεπτέμβριος 2020</c:v>
                </c:pt>
                <c:pt idx="2">
                  <c:v>Μάρτιος 2021</c:v>
                </c:pt>
              </c:strCache>
            </c:strRef>
          </c:cat>
          <c:val>
            <c:numRef>
              <c:f>'EXTRA ΚΑΤΑΝΑΛΩΤΩΝ '!$U$80:$W$80</c:f>
              <c:numCache>
                <c:formatCode>0%</c:formatCode>
                <c:ptCount val="3"/>
                <c:pt idx="0">
                  <c:v>0.11</c:v>
                </c:pt>
                <c:pt idx="1">
                  <c:v>7.0000000000000007E-2</c:v>
                </c:pt>
                <c:pt idx="2">
                  <c:v>0</c:v>
                </c:pt>
              </c:numCache>
            </c:numRef>
          </c:val>
        </c:ser>
        <c:marker val="1"/>
        <c:axId val="110105728"/>
        <c:axId val="110133632"/>
      </c:lineChart>
      <c:catAx>
        <c:axId val="11010572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 b="1"/>
            </a:pPr>
            <a:endParaRPr lang="el-GR"/>
          </a:p>
        </c:txPr>
        <c:crossAx val="110133632"/>
        <c:crosses val="autoZero"/>
        <c:auto val="1"/>
        <c:lblAlgn val="ctr"/>
        <c:lblOffset val="100"/>
      </c:catAx>
      <c:valAx>
        <c:axId val="110133632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11010572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/>
          </a:pPr>
          <a:endParaRPr lang="el-GR"/>
        </a:p>
      </c:txPr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FD30B3-3B76-4134-9DA6-213FE50EC99F}" type="datetimeFigureOut">
              <a:rPr lang="el-GR"/>
              <a:pPr>
                <a:defRPr/>
              </a:pPr>
              <a:t>12/4/2021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D743B05-178E-4667-B525-2707C6ACCB8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133711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B4AD4F-1601-48D5-A4ED-93BB55D9CEC4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A8DE3-F851-40D9-92C8-693CA6CC73B9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A8DE3-F851-40D9-92C8-693CA6CC73B9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A8DE3-F851-40D9-92C8-693CA6CC73B9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A8DE3-F851-40D9-92C8-693CA6CC73B9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l-G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A8DE3-F851-40D9-92C8-693CA6CC73B9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l-G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A8DE3-F851-40D9-92C8-693CA6CC73B9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l-G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A8DE3-F851-40D9-92C8-693CA6CC73B9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l-G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A8DE3-F851-40D9-92C8-693CA6CC73B9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l-G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A8DE3-F851-40D9-92C8-693CA6CC73B9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l-G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A8DE3-F851-40D9-92C8-693CA6CC73B9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l-G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B4AD4F-1601-48D5-A4ED-93BB55D9CEC4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12052-F8CF-4A76-A1BD-DF643C63AD7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2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13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6" descr="ΛΟΓΟΤΥΠΟ ΕΛΛΗΝΙΚΟ.jpg"/>
          <p:cNvPicPr>
            <a:picLocks noChangeAspect="1"/>
          </p:cNvPicPr>
          <p:nvPr userDrawn="1"/>
        </p:nvPicPr>
        <p:blipFill>
          <a:blip r:embed="rId2" cstate="print"/>
          <a:srcRect l="13332" t="15099" r="13332" b="20131"/>
          <a:stretch>
            <a:fillRect/>
          </a:stretch>
        </p:blipFill>
        <p:spPr bwMode="auto">
          <a:xfrm>
            <a:off x="138113" y="5929313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9AC35D-9D69-451A-9409-05AF9DB77AFA}" type="datetimeFigureOut">
              <a:rPr lang="en-US"/>
              <a:pPr>
                <a:defRPr/>
              </a:pPr>
              <a:t>4/12/2021</a:t>
            </a:fld>
            <a:endParaRPr lang="en-US"/>
          </a:p>
        </p:txBody>
      </p:sp>
      <p:sp>
        <p:nvSpPr>
          <p:cNvPr id="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5715008" y="6303772"/>
            <a:ext cx="2895600" cy="476250"/>
          </a:xfrm>
        </p:spPr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C87EFC-1356-4976-9037-317B2EB318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logo-palmos_darke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444208" y="6120728"/>
            <a:ext cx="2520280" cy="4046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3319AAC-1EB1-485E-907A-F719508F97E5}" type="datetimeFigureOut">
              <a:rPr lang="en-US"/>
              <a:pPr>
                <a:defRPr/>
              </a:pPr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6E722D-A3DB-4AE1-83C4-AB326C131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2D79E7-B96D-41A5-8DEF-167BE5451390}" type="datetimeFigureOut">
              <a:rPr lang="en-US"/>
              <a:pPr>
                <a:defRPr/>
              </a:pPr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094FDE-BA24-42C6-A717-7FFC96A20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BA7C386-9086-4C10-81CD-84D6267864A5}" type="datetimeFigureOut">
              <a:rPr lang="en-US"/>
              <a:pPr>
                <a:defRPr/>
              </a:pPr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0D5578-BB16-4EB9-950D-C0E0C7716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3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1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1891FF-7091-47A4-91EE-E74E0B1028E9}" type="datetimeFigureOut">
              <a:rPr lang="en-US"/>
              <a:pPr>
                <a:defRPr/>
              </a:pPr>
              <a:t>4/12/2021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2CA16D5-5BA7-4852-9999-0B0914307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CCF144-E27C-44D9-8EDC-77825795035E}" type="datetimeFigureOut">
              <a:rPr lang="en-US"/>
              <a:pPr>
                <a:defRPr/>
              </a:pPr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D842A2-F327-4D46-9E69-64AFA47D5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BCF86A-2F82-4FEA-A8AD-348769681D5A}" type="datetimeFigureOut">
              <a:rPr lang="en-US"/>
              <a:pPr>
                <a:defRPr/>
              </a:pPr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7AE02-5C53-4102-A9B8-011D6C674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F1FA74-0336-4AF8-8A7B-093B04B84101}" type="datetimeFigureOut">
              <a:rPr lang="en-US"/>
              <a:pPr>
                <a:defRPr/>
              </a:pPr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2CA135-06BC-45F7-B9B1-EBBC1CD27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13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D2FFDF-3C7F-4B95-9A6D-3DFCE3886BE3}" type="datetimeFigureOut">
              <a:rPr lang="en-US"/>
              <a:pPr>
                <a:defRPr/>
              </a:pPr>
              <a:t>4/12/2021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2045E8-3AB1-4C80-800B-D9364C27A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5DBA170-E515-4452-A4E0-E3B620392F10}" type="datetimeFigureOut">
              <a:rPr lang="en-US"/>
              <a:pPr>
                <a:defRPr/>
              </a:pPr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E42BC7-F1C1-40B3-B8D7-414626EAC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13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lowchart: Process 15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1AF7E4-FE89-4311-8D2A-E4EFC7C1CEC6}" type="datetimeFigureOut">
              <a:rPr lang="en-US"/>
              <a:pPr>
                <a:defRPr/>
              </a:pPr>
              <a:t>4/12/2021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EEEFB0-4FCD-42D3-8F53-CBA391EB2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F8943FE6-D4D2-4E7B-87E0-15DFB8940727}" type="datetimeFigureOut">
              <a:rPr lang="en-US"/>
              <a:pPr>
                <a:defRPr/>
              </a:pPr>
              <a:t>4/12/2021</a:t>
            </a:fld>
            <a:endParaRPr lang="en-US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8BF74E54-4115-41B4-942B-7C286C0138DD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8" y="2524125"/>
            <a:ext cx="214312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/>
          </p:cNvSpPr>
          <p:nvPr/>
        </p:nvSpPr>
        <p:spPr bwMode="auto">
          <a:xfrm>
            <a:off x="1000125" y="11588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«Σε σχέση με την περίοδο πριν την πανδημία του </a:t>
            </a:r>
            <a:r>
              <a:rPr lang="el-GR" sz="1400" b="1" dirty="0" err="1" smtClean="0">
                <a:latin typeface="+mn-lt"/>
              </a:rPr>
              <a:t>κορωνοϊού</a:t>
            </a:r>
            <a:r>
              <a:rPr lang="el-GR" sz="1400" b="1" dirty="0" smtClean="0">
                <a:latin typeface="+mn-lt"/>
              </a:rPr>
              <a:t>, θα λέγατε ότι οι </a:t>
            </a:r>
            <a:r>
              <a:rPr lang="en-US" sz="1400" b="1" dirty="0">
                <a:latin typeface="Corbel" pitchFamily="34" charset="0"/>
              </a:rPr>
              <a:t>α</a:t>
            </a:r>
            <a:r>
              <a:rPr lang="en-US" sz="1400" b="1" dirty="0" err="1">
                <a:latin typeface="Corbel" pitchFamily="34" charset="0"/>
              </a:rPr>
              <a:t>γορές</a:t>
            </a:r>
            <a:r>
              <a:rPr lang="en-US" sz="1400" b="1" dirty="0">
                <a:latin typeface="Corbel" pitchFamily="34" charset="0"/>
              </a:rPr>
              <a:t> σας </a:t>
            </a:r>
            <a:r>
              <a:rPr lang="en-US" sz="1400" b="1" dirty="0" err="1">
                <a:latin typeface="Corbel" pitchFamily="34" charset="0"/>
              </a:rPr>
              <a:t>μέσω</a:t>
            </a:r>
            <a:r>
              <a:rPr lang="en-US" sz="1400" b="1" dirty="0">
                <a:latin typeface="Corbel" pitchFamily="34" charset="0"/>
              </a:rPr>
              <a:t> </a:t>
            </a:r>
            <a:r>
              <a:rPr lang="en-US" sz="1400" b="1" dirty="0" err="1">
                <a:latin typeface="Corbel" pitchFamily="34" charset="0"/>
              </a:rPr>
              <a:t>δι</a:t>
            </a:r>
            <a:r>
              <a:rPr lang="en-US" sz="1400" b="1" dirty="0">
                <a:latin typeface="Corbel" pitchFamily="34" charset="0"/>
              </a:rPr>
              <a:t>αδικτύου </a:t>
            </a:r>
            <a:r>
              <a:rPr lang="el-GR" sz="1400" b="1" dirty="0" smtClean="0">
                <a:latin typeface="+mn-lt"/>
              </a:rPr>
              <a:t>έχουν:»</a:t>
            </a:r>
            <a:endParaRPr lang="en-US" sz="1400" b="1" dirty="0" smtClean="0">
              <a:latin typeface="+mn-lt"/>
            </a:endParaRPr>
          </a:p>
        </p:txBody>
      </p:sp>
      <p:graphicFrame>
        <p:nvGraphicFramePr>
          <p:cNvPr id="5" name="Γράφημα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26270887"/>
              </p:ext>
            </p:extLst>
          </p:nvPr>
        </p:nvGraphicFramePr>
        <p:xfrm>
          <a:off x="1651000" y="1994958"/>
          <a:ext cx="7097464" cy="4026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4603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«Σε σχέση με την περίοδο πριν την πανδημία του </a:t>
            </a:r>
            <a:r>
              <a:rPr lang="el-GR" sz="1400" b="1" dirty="0" err="1" smtClean="0">
                <a:latin typeface="+mn-lt"/>
              </a:rPr>
              <a:t>κορωνοϊού</a:t>
            </a:r>
            <a:r>
              <a:rPr lang="el-GR" sz="1400" b="1" dirty="0" smtClean="0">
                <a:latin typeface="+mn-lt"/>
              </a:rPr>
              <a:t>, θα λέγατε ότι οι </a:t>
            </a:r>
            <a:r>
              <a:rPr lang="en-US" sz="1400" b="1" dirty="0">
                <a:latin typeface="Corbel" pitchFamily="34" charset="0"/>
              </a:rPr>
              <a:t>α</a:t>
            </a:r>
            <a:r>
              <a:rPr lang="en-US" sz="1400" b="1" dirty="0" err="1">
                <a:latin typeface="Corbel" pitchFamily="34" charset="0"/>
              </a:rPr>
              <a:t>γορές</a:t>
            </a:r>
            <a:r>
              <a:rPr lang="en-US" sz="1400" b="1" dirty="0">
                <a:latin typeface="Corbel" pitchFamily="34" charset="0"/>
              </a:rPr>
              <a:t> σας </a:t>
            </a:r>
            <a:r>
              <a:rPr lang="en-US" sz="1400" b="1" dirty="0" err="1">
                <a:latin typeface="Corbel" pitchFamily="34" charset="0"/>
              </a:rPr>
              <a:t>μέσω</a:t>
            </a:r>
            <a:r>
              <a:rPr lang="en-US" sz="1400" b="1" dirty="0">
                <a:latin typeface="Corbel" pitchFamily="34" charset="0"/>
              </a:rPr>
              <a:t> </a:t>
            </a:r>
            <a:r>
              <a:rPr lang="en-US" sz="1400" b="1" dirty="0" err="1">
                <a:latin typeface="Corbel" pitchFamily="34" charset="0"/>
              </a:rPr>
              <a:t>δι</a:t>
            </a:r>
            <a:r>
              <a:rPr lang="en-US" sz="1400" b="1" dirty="0">
                <a:latin typeface="Corbel" pitchFamily="34" charset="0"/>
              </a:rPr>
              <a:t>αδικτύου </a:t>
            </a:r>
            <a:r>
              <a:rPr lang="el-GR" sz="1400" b="1" dirty="0" smtClean="0">
                <a:latin typeface="+mn-lt"/>
              </a:rPr>
              <a:t>έχουν:»</a:t>
            </a:r>
            <a:r>
              <a:rPr lang="el-GR" sz="1200" b="1" dirty="0" smtClean="0"/>
              <a:t/>
            </a:r>
            <a:br>
              <a:rPr lang="el-GR" sz="1200" b="1" dirty="0" smtClean="0"/>
            </a:br>
            <a:r>
              <a:rPr lang="el-GR" sz="1200" b="1" dirty="0" smtClean="0"/>
              <a:t>[</a:t>
            </a:r>
            <a:r>
              <a:rPr lang="el-GR" sz="1200" b="1" dirty="0"/>
              <a:t>ΣΥΓΚΡΙΤΙΚΑ ΑΠΟΤΕΛΕΣΜΑΤΑ</a:t>
            </a:r>
            <a:r>
              <a:rPr lang="el-GR" sz="1200" b="1" dirty="0" smtClean="0"/>
              <a:t>]</a:t>
            </a:r>
            <a:endParaRPr lang="el-GR" sz="1200" b="1" dirty="0"/>
          </a:p>
        </p:txBody>
      </p:sp>
      <p:graphicFrame>
        <p:nvGraphicFramePr>
          <p:cNvPr id="5" name="28 - Γράφημα"/>
          <p:cNvGraphicFramePr>
            <a:graphicFrameLocks/>
          </p:cNvGraphicFramePr>
          <p:nvPr/>
        </p:nvGraphicFramePr>
        <p:xfrm>
          <a:off x="1475656" y="1988840"/>
          <a:ext cx="720080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34492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l-GR" sz="1400" b="1" dirty="0">
                <a:latin typeface="+mn-lt"/>
              </a:rPr>
              <a:t>«</a:t>
            </a:r>
            <a:r>
              <a:rPr lang="en-US" sz="1400" b="1" dirty="0" err="1">
                <a:latin typeface="Corbel" pitchFamily="34" charset="0"/>
              </a:rPr>
              <a:t>Έχετε</a:t>
            </a:r>
            <a:r>
              <a:rPr lang="en-US" sz="1400" b="1" dirty="0">
                <a:latin typeface="Corbel" pitchFamily="34" charset="0"/>
              </a:rPr>
              <a:t> </a:t>
            </a:r>
            <a:r>
              <a:rPr lang="en-US" sz="1400" b="1" dirty="0" err="1">
                <a:latin typeface="Corbel" pitchFamily="34" charset="0"/>
              </a:rPr>
              <a:t>κάνει</a:t>
            </a:r>
            <a:r>
              <a:rPr lang="en-US" sz="1400" b="1" dirty="0">
                <a:latin typeface="Corbel" pitchFamily="34" charset="0"/>
              </a:rPr>
              <a:t> ή </a:t>
            </a:r>
            <a:r>
              <a:rPr lang="en-US" sz="1400" b="1" dirty="0" err="1">
                <a:latin typeface="Corbel" pitchFamily="34" charset="0"/>
              </a:rPr>
              <a:t>σκο</a:t>
            </a:r>
            <a:r>
              <a:rPr lang="en-US" sz="1400" b="1" dirty="0">
                <a:latin typeface="Corbel" pitchFamily="34" charset="0"/>
              </a:rPr>
              <a:t>πεύετε να κάνετε στο μέλλον κάτι από τα παρακάτω εξαιτίας της πανδημία</a:t>
            </a:r>
            <a:r>
              <a:rPr lang="el-GR" sz="1400" b="1" dirty="0">
                <a:latin typeface="Corbel" pitchFamily="34" charset="0"/>
              </a:rPr>
              <a:t> COVID 19</a:t>
            </a:r>
            <a:r>
              <a:rPr lang="en-US" sz="1400" b="1" dirty="0">
                <a:latin typeface="Corbel" pitchFamily="34" charset="0"/>
              </a:rPr>
              <a:t>;</a:t>
            </a:r>
            <a:r>
              <a:rPr lang="el-GR" sz="1400" b="1" dirty="0" smtClean="0">
                <a:latin typeface="Corbel" pitchFamily="34" charset="0"/>
              </a:rPr>
              <a:t>» (πολλαπλή επιλογή με αναφορά)</a:t>
            </a:r>
            <a:endParaRPr lang="en-US" sz="1400" b="1" dirty="0">
              <a:latin typeface="Corbel" pitchFamily="34" charset="0"/>
            </a:endParaRPr>
          </a:p>
        </p:txBody>
      </p:sp>
      <p:graphicFrame>
        <p:nvGraphicFramePr>
          <p:cNvPr id="6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18113736"/>
              </p:ext>
            </p:extLst>
          </p:nvPr>
        </p:nvGraphicFramePr>
        <p:xfrm>
          <a:off x="1000125" y="1791981"/>
          <a:ext cx="7964363" cy="4301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58334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l-GR" sz="1400" dirty="0" smtClean="0">
                <a:solidFill>
                  <a:prstClr val="black"/>
                </a:solidFill>
                <a:latin typeface="+mn-lt"/>
              </a:rPr>
              <a:t>«</a:t>
            </a: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Σας </a:t>
            </a:r>
            <a:r>
              <a:rPr lang="en-US" sz="1400" dirty="0" err="1" smtClean="0">
                <a:solidFill>
                  <a:prstClr val="black"/>
                </a:solidFill>
                <a:latin typeface="+mn-lt"/>
              </a:rPr>
              <a:t>συνέ</a:t>
            </a:r>
            <a:r>
              <a:rPr lang="en-US" sz="1400" dirty="0" smtClean="0">
                <a:solidFill>
                  <a:prstClr val="black"/>
                </a:solidFill>
                <a:latin typeface="+mn-lt"/>
              </a:rPr>
              <a:t>βη κάποιο/α από τα ακόλουθα κατά τη διάρκεια της πανδημίας</a:t>
            </a:r>
            <a:r>
              <a:rPr lang="el-GR" sz="14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1400" dirty="0">
                <a:solidFill>
                  <a:prstClr val="black"/>
                </a:solidFill>
                <a:latin typeface="+mn-lt"/>
              </a:rPr>
              <a:t>COVID 19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;</a:t>
            </a:r>
            <a:r>
              <a:rPr lang="el-GR" sz="1400" dirty="0">
                <a:solidFill>
                  <a:prstClr val="black"/>
                </a:solidFill>
                <a:latin typeface="+mn-lt"/>
              </a:rPr>
              <a:t>» </a:t>
            </a: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(πολλαπλή 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επιλογή με αναφορά)</a:t>
            </a:r>
            <a:endParaRPr lang="en-US" sz="1400" b="1" dirty="0">
              <a:solidFill>
                <a:prstClr val="black"/>
              </a:solidFill>
              <a:latin typeface="+mn-lt"/>
            </a:endParaRPr>
          </a:p>
        </p:txBody>
      </p:sp>
      <p:graphicFrame>
        <p:nvGraphicFramePr>
          <p:cNvPr id="5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5375795"/>
              </p:ext>
            </p:extLst>
          </p:nvPr>
        </p:nvGraphicFramePr>
        <p:xfrm>
          <a:off x="1115616" y="1791980"/>
          <a:ext cx="7776864" cy="4229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6466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«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Πότε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π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ιστεύετε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ότι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θα επα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νέλθει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η 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ζωή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στην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κα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τάστ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αση που υπήρχε προ της πανδημίας</a:t>
            </a: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COVID 19</a:t>
            </a:r>
            <a:r>
              <a:rPr lang="en-US" sz="1400" b="1" dirty="0">
                <a:solidFill>
                  <a:prstClr val="black"/>
                </a:solidFill>
                <a:latin typeface="+mn-lt"/>
              </a:rPr>
              <a:t>;</a:t>
            </a: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»</a:t>
            </a:r>
            <a:endParaRPr lang="en-US" sz="1400" b="1" dirty="0">
              <a:solidFill>
                <a:prstClr val="black"/>
              </a:solidFill>
              <a:latin typeface="+mn-lt"/>
            </a:endParaRPr>
          </a:p>
        </p:txBody>
      </p:sp>
      <p:graphicFrame>
        <p:nvGraphicFramePr>
          <p:cNvPr id="6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99170577"/>
              </p:ext>
            </p:extLst>
          </p:nvPr>
        </p:nvGraphicFramePr>
        <p:xfrm>
          <a:off x="1115616" y="1844824"/>
          <a:ext cx="777686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5147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«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Πότε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π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ιστεύετε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ότι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θα επα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νέλθει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η 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ζωή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στην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κα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τάστ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αση που υπήρχε προ της πανδημίας</a:t>
            </a: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COVID 19</a:t>
            </a:r>
            <a:r>
              <a:rPr lang="en-US" sz="1400" b="1" dirty="0">
                <a:solidFill>
                  <a:prstClr val="black"/>
                </a:solidFill>
                <a:latin typeface="+mn-lt"/>
              </a:rPr>
              <a:t>;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» </a:t>
            </a: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[ΣΥΓΚΡΙΤΙΚΑ ΑΠΟΤΕΛΕΣΜΑΤΑ]</a:t>
            </a:r>
            <a:endParaRPr lang="en-US" sz="1400" b="1" dirty="0">
              <a:solidFill>
                <a:prstClr val="black"/>
              </a:solidFill>
              <a:latin typeface="+mn-lt"/>
            </a:endParaRPr>
          </a:p>
        </p:txBody>
      </p:sp>
      <p:graphicFrame>
        <p:nvGraphicFramePr>
          <p:cNvPr id="5" name="29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73118192"/>
              </p:ext>
            </p:extLst>
          </p:nvPr>
        </p:nvGraphicFramePr>
        <p:xfrm>
          <a:off x="1043608" y="1988840"/>
          <a:ext cx="381642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Ορθογώνιο 6"/>
          <p:cNvSpPr/>
          <p:nvPr/>
        </p:nvSpPr>
        <p:spPr>
          <a:xfrm>
            <a:off x="1187624" y="1844824"/>
            <a:ext cx="2232248" cy="266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 smtClean="0"/>
              <a:t>ΣΕΠΤΕΜΒΡΙΟΣ 2020</a:t>
            </a:r>
            <a:endParaRPr lang="el-GR" sz="1200" b="1" dirty="0"/>
          </a:p>
        </p:txBody>
      </p:sp>
      <p:graphicFrame>
        <p:nvGraphicFramePr>
          <p:cNvPr id="8" name="7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80898993"/>
              </p:ext>
            </p:extLst>
          </p:nvPr>
        </p:nvGraphicFramePr>
        <p:xfrm>
          <a:off x="3203848" y="3717032"/>
          <a:ext cx="3096344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Ορθογώνιο 9"/>
          <p:cNvSpPr/>
          <p:nvPr/>
        </p:nvSpPr>
        <p:spPr>
          <a:xfrm>
            <a:off x="3563888" y="3450703"/>
            <a:ext cx="2232248" cy="266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 smtClean="0"/>
              <a:t>ΙΟΥΛΙΟΣ 2020</a:t>
            </a:r>
            <a:endParaRPr lang="el-GR" sz="1200" b="1" dirty="0"/>
          </a:p>
        </p:txBody>
      </p:sp>
      <p:graphicFrame>
        <p:nvGraphicFramePr>
          <p:cNvPr id="11" name="7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64192289"/>
              </p:ext>
            </p:extLst>
          </p:nvPr>
        </p:nvGraphicFramePr>
        <p:xfrm>
          <a:off x="6016115" y="2107454"/>
          <a:ext cx="3168352" cy="261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Ορθογώνιο 11"/>
          <p:cNvSpPr/>
          <p:nvPr/>
        </p:nvSpPr>
        <p:spPr>
          <a:xfrm>
            <a:off x="6516216" y="1938535"/>
            <a:ext cx="2232248" cy="266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 smtClean="0"/>
              <a:t>ΙΟΥΝΙΟΣ 2020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xmlns="" val="24909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«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Έχετε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κα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θυστερήσει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την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α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γορά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οπ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οιουδή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ποτε από τα ακόλουθα, ως αποτέλεσμα της πανδημίας</a:t>
            </a: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COVID 19</a:t>
            </a:r>
            <a:r>
              <a:rPr lang="en-US" sz="1400" b="1" dirty="0">
                <a:solidFill>
                  <a:prstClr val="black"/>
                </a:solidFill>
                <a:latin typeface="+mn-lt"/>
              </a:rPr>
              <a:t>;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» </a:t>
            </a: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(πολλαπλή 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επιλογή με αναφορά)</a:t>
            </a:r>
            <a:endParaRPr lang="en-US" sz="1400" b="1" dirty="0">
              <a:solidFill>
                <a:prstClr val="black"/>
              </a:solidFill>
              <a:latin typeface="+mn-lt"/>
            </a:endParaRPr>
          </a:p>
        </p:txBody>
      </p:sp>
      <p:graphicFrame>
        <p:nvGraphicFramePr>
          <p:cNvPr id="6" name="22 - Γράφημα"/>
          <p:cNvGraphicFramePr>
            <a:graphicFrameLocks/>
          </p:cNvGraphicFramePr>
          <p:nvPr/>
        </p:nvGraphicFramePr>
        <p:xfrm>
          <a:off x="1550458" y="1844824"/>
          <a:ext cx="727001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78322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«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Σε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π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οι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α από τις παραπάνω αγορές που έχετε καθυστερήσει λόγω της πανδημίας</a:t>
            </a: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COVID </a:t>
            </a: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19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, θα 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δώσετε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π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ροτερ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αιότητα στην πρώτη ευκαιρία;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» 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/>
            </a:r>
            <a:br>
              <a:rPr lang="en-US" sz="1400" b="1" dirty="0" smtClean="0">
                <a:solidFill>
                  <a:prstClr val="black"/>
                </a:solidFill>
                <a:latin typeface="+mn-lt"/>
              </a:rPr>
            </a:b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(για όσους επέλεξαν κάποια από τις επιλογές στην προηγούμενη ερώτηση – </a:t>
            </a:r>
            <a:r>
              <a:rPr lang="el-GR" sz="1400" b="1" dirty="0" err="1" smtClean="0">
                <a:solidFill>
                  <a:prstClr val="black"/>
                </a:solidFill>
                <a:latin typeface="+mn-lt"/>
              </a:rPr>
              <a:t>πο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λλ</a:t>
            </a: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απλή 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επιλογή με αναφορά)</a:t>
            </a:r>
            <a:endParaRPr lang="en-US" sz="1400" b="1" dirty="0">
              <a:solidFill>
                <a:prstClr val="black"/>
              </a:solidFill>
              <a:latin typeface="+mn-lt"/>
            </a:endParaRPr>
          </a:p>
        </p:txBody>
      </p:sp>
      <p:graphicFrame>
        <p:nvGraphicFramePr>
          <p:cNvPr id="6" name="22 - Γράφημα"/>
          <p:cNvGraphicFramePr>
            <a:graphicFrameLocks/>
          </p:cNvGraphicFramePr>
          <p:nvPr/>
        </p:nvGraphicFramePr>
        <p:xfrm>
          <a:off x="1550458" y="2276872"/>
          <a:ext cx="719800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44245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«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Ότ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αν σκέφτεστε σημαντικές αγορές, όπως αυτές που μόλις αναφέραμε, που έχετε καθυστερήσει λόγω της πανδημίας</a:t>
            </a: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COVID </a:t>
            </a: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19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, π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ότε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latin typeface="+mn-lt"/>
              </a:rPr>
              <a:t>σκο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>πεύετε τελικά να προχωρήσετε στις αγορές αυτές γενικά;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» </a:t>
            </a:r>
            <a:r>
              <a:rPr lang="en-US" sz="1400" b="1" dirty="0" smtClean="0">
                <a:solidFill>
                  <a:prstClr val="black"/>
                </a:solidFill>
                <a:latin typeface="+mn-lt"/>
              </a:rPr>
              <a:t/>
            </a:r>
            <a:br>
              <a:rPr lang="en-US" sz="1400" b="1" dirty="0" smtClean="0">
                <a:solidFill>
                  <a:prstClr val="black"/>
                </a:solidFill>
                <a:latin typeface="+mn-lt"/>
              </a:rPr>
            </a:br>
            <a:r>
              <a:rPr lang="el-GR" sz="1400" b="1" dirty="0" smtClean="0">
                <a:solidFill>
                  <a:prstClr val="black"/>
                </a:solidFill>
                <a:latin typeface="+mn-lt"/>
              </a:rPr>
              <a:t>(απλή </a:t>
            </a:r>
            <a:r>
              <a:rPr lang="el-GR" sz="1400" b="1" dirty="0">
                <a:solidFill>
                  <a:prstClr val="black"/>
                </a:solidFill>
                <a:latin typeface="+mn-lt"/>
              </a:rPr>
              <a:t>επιλογή με αναφορά)</a:t>
            </a:r>
            <a:endParaRPr lang="en-US" sz="1400" b="1" dirty="0">
              <a:solidFill>
                <a:prstClr val="black"/>
              </a:solidFill>
              <a:latin typeface="+mn-lt"/>
            </a:endParaRPr>
          </a:p>
        </p:txBody>
      </p:sp>
      <p:graphicFrame>
        <p:nvGraphicFramePr>
          <p:cNvPr id="5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71680353"/>
              </p:ext>
            </p:extLst>
          </p:nvPr>
        </p:nvGraphicFramePr>
        <p:xfrm>
          <a:off x="1187624" y="2222868"/>
          <a:ext cx="7560840" cy="3654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77406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6"/>
          <p:cNvSpPr txBox="1">
            <a:spLocks noChangeArrowheads="1"/>
          </p:cNvSpPr>
          <p:nvPr/>
        </p:nvSpPr>
        <p:spPr bwMode="auto">
          <a:xfrm>
            <a:off x="1000100" y="3110211"/>
            <a:ext cx="8143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Απόψεις Επιχειρήσεων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1000125" y="11588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ΕΠΙΧΕΙΡΗΣΕΩΝ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0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1000100" y="3429000"/>
            <a:ext cx="8143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Απόψεις </a:t>
            </a:r>
            <a:r>
              <a:rPr lang="el-G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Καταναλωτών</a:t>
            </a:r>
            <a:endParaRPr lang="el-GR" sz="2400" b="1" dirty="0"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1000125" y="11588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11588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ΕΠΙΧΕΙΡΗΣΕΩΝ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46620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«Τι από τα παρακάτω θα λέγατε ότι περιγράφει καλύτερα την κατάσταση της επιχείρησής σας σήμερα;»  </a:t>
            </a:r>
          </a:p>
        </p:txBody>
      </p:sp>
      <p:graphicFrame>
        <p:nvGraphicFramePr>
          <p:cNvPr id="7" name="25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46156154"/>
              </p:ext>
            </p:extLst>
          </p:nvPr>
        </p:nvGraphicFramePr>
        <p:xfrm>
          <a:off x="1079104" y="1988840"/>
          <a:ext cx="806489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06027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11588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ΕΠΙΧΕΙΡΗΣΕΩΝ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46620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«Έχει μειωθεί ο κύκλος εργασιών της επιχείρησής σας λόγω της πανδημίας του </a:t>
            </a:r>
            <a:r>
              <a:rPr lang="el-GR" sz="1400" b="1" dirty="0" err="1" smtClean="0">
                <a:latin typeface="+mn-lt"/>
              </a:rPr>
              <a:t>κορωνοϊού</a:t>
            </a:r>
            <a:r>
              <a:rPr lang="el-GR" sz="1400" b="1" dirty="0" smtClean="0">
                <a:latin typeface="+mn-lt"/>
              </a:rPr>
              <a:t>;»  </a:t>
            </a:r>
          </a:p>
        </p:txBody>
      </p:sp>
      <p:graphicFrame>
        <p:nvGraphicFramePr>
          <p:cNvPr id="6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15881473"/>
              </p:ext>
            </p:extLst>
          </p:nvPr>
        </p:nvGraphicFramePr>
        <p:xfrm>
          <a:off x="1547664" y="2132856"/>
          <a:ext cx="6912768" cy="4133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08643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11588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ΕΠΙΧΕΙΡΗΣΕΩΝ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466200"/>
            <a:ext cx="684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«Έχει μειωθεί ο κύκλος εργασιών της επιχείρησής σας λόγω της πανδημίας του </a:t>
            </a:r>
            <a:r>
              <a:rPr lang="el-GR" sz="1400" b="1" dirty="0" err="1" smtClean="0">
                <a:latin typeface="+mn-lt"/>
              </a:rPr>
              <a:t>κορωνοϊού</a:t>
            </a:r>
            <a:r>
              <a:rPr lang="el-GR" sz="1400" b="1" dirty="0" smtClean="0">
                <a:latin typeface="+mn-lt"/>
              </a:rPr>
              <a:t>;»  </a:t>
            </a:r>
          </a:p>
          <a:p>
            <a:pPr algn="ctr"/>
            <a:r>
              <a:rPr lang="el-GR" sz="1400" b="1" dirty="0" smtClean="0">
                <a:latin typeface="+mn-lt"/>
              </a:rPr>
              <a:t>[ΣΥΓΚΡΙΤΙΚΑ ΑΠΟΤΕΛΕΣΜΑΤΑ]</a:t>
            </a:r>
          </a:p>
        </p:txBody>
      </p:sp>
      <p:graphicFrame>
        <p:nvGraphicFramePr>
          <p:cNvPr id="8" name="28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26883836"/>
              </p:ext>
            </p:extLst>
          </p:nvPr>
        </p:nvGraphicFramePr>
        <p:xfrm>
          <a:off x="1403648" y="2564905"/>
          <a:ext cx="741682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1713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11588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ΕΠΙΧΕΙΡΗΣΕΩΝ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46620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«Πότε πιστεύετε ότι θα επιστρέψει η επιχείρησή σας σε ένα κανονικό επίπεδο λειτουργίας;»  </a:t>
            </a:r>
          </a:p>
        </p:txBody>
      </p:sp>
      <p:graphicFrame>
        <p:nvGraphicFramePr>
          <p:cNvPr id="6" name="25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29410836"/>
              </p:ext>
            </p:extLst>
          </p:nvPr>
        </p:nvGraphicFramePr>
        <p:xfrm>
          <a:off x="1187624" y="2060848"/>
          <a:ext cx="756084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88719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11588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ΕΠΙΧΕΙΡΗΣΕΩΝ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268760"/>
            <a:ext cx="684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«Πότε πιστεύετε ότι θα επιστρέψει η επιχείρησή σας σε ένα κανονικό επίπεδο λειτουργίας;»  </a:t>
            </a:r>
          </a:p>
          <a:p>
            <a:pPr algn="ctr"/>
            <a:r>
              <a:rPr lang="el-GR" sz="1400" b="1" dirty="0" smtClean="0">
                <a:latin typeface="+mn-lt"/>
              </a:rPr>
              <a:t>[ΣΥΓΚΡΙΤΙΚΑ ΑΠΟΤΕΛΕΣΜΑΤΑ]</a:t>
            </a:r>
          </a:p>
        </p:txBody>
      </p:sp>
      <p:graphicFrame>
        <p:nvGraphicFramePr>
          <p:cNvPr id="7" name="25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2679019"/>
              </p:ext>
            </p:extLst>
          </p:nvPr>
        </p:nvGraphicFramePr>
        <p:xfrm>
          <a:off x="2267744" y="4553744"/>
          <a:ext cx="424847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Ορθογώνιο 7"/>
          <p:cNvSpPr/>
          <p:nvPr/>
        </p:nvSpPr>
        <p:spPr>
          <a:xfrm>
            <a:off x="2987824" y="4365104"/>
            <a:ext cx="2232248" cy="266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 smtClean="0"/>
              <a:t>ΣΕΠΤΕΜΒΡΙΟΣ 2020</a:t>
            </a:r>
            <a:endParaRPr lang="el-GR" sz="1200" b="1" dirty="0"/>
          </a:p>
        </p:txBody>
      </p:sp>
      <p:graphicFrame>
        <p:nvGraphicFramePr>
          <p:cNvPr id="9" name="7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89200207"/>
              </p:ext>
            </p:extLst>
          </p:nvPr>
        </p:nvGraphicFramePr>
        <p:xfrm>
          <a:off x="5233889" y="2000918"/>
          <a:ext cx="4234655" cy="2570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Ορθογώνιο 9"/>
          <p:cNvSpPr/>
          <p:nvPr/>
        </p:nvSpPr>
        <p:spPr>
          <a:xfrm>
            <a:off x="6084168" y="2132856"/>
            <a:ext cx="2232248" cy="266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 smtClean="0"/>
              <a:t>ΑΥΓΟΥΣΤΟΣ 2020</a:t>
            </a:r>
            <a:endParaRPr lang="el-GR" sz="1200" b="1" dirty="0"/>
          </a:p>
        </p:txBody>
      </p:sp>
      <p:sp>
        <p:nvSpPr>
          <p:cNvPr id="11" name="Ορθογώνιο 10"/>
          <p:cNvSpPr/>
          <p:nvPr/>
        </p:nvSpPr>
        <p:spPr>
          <a:xfrm>
            <a:off x="1691680" y="2082551"/>
            <a:ext cx="2232248" cy="266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 smtClean="0"/>
              <a:t>ΙΑΝΟΥΑΡΙΟΣ 2021</a:t>
            </a:r>
            <a:endParaRPr lang="el-GR" sz="1200" b="1" dirty="0"/>
          </a:p>
        </p:txBody>
      </p:sp>
      <p:graphicFrame>
        <p:nvGraphicFramePr>
          <p:cNvPr id="12" name="25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68629461"/>
              </p:ext>
            </p:extLst>
          </p:nvPr>
        </p:nvGraphicFramePr>
        <p:xfrm>
          <a:off x="539552" y="2355040"/>
          <a:ext cx="4752528" cy="1855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3934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116632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ΕΠΙΧΕΙΡΗΣΕΩΝ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46620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«Πώς εκτιμάτε τα μέτρα που έχει λάβει μέχρι σήμερα η πολιτεία για την στήριξη των επιχειρήσεων λόγω της πανδημίας του </a:t>
            </a:r>
            <a:r>
              <a:rPr lang="el-GR" sz="1400" b="1" dirty="0" err="1" smtClean="0">
                <a:latin typeface="+mn-lt"/>
              </a:rPr>
              <a:t>κορωνοϊού</a:t>
            </a:r>
            <a:r>
              <a:rPr lang="el-GR" sz="1400" b="1" dirty="0" smtClean="0">
                <a:latin typeface="+mn-lt"/>
              </a:rPr>
              <a:t>;»  </a:t>
            </a:r>
          </a:p>
        </p:txBody>
      </p:sp>
      <p:graphicFrame>
        <p:nvGraphicFramePr>
          <p:cNvPr id="7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27119152"/>
              </p:ext>
            </p:extLst>
          </p:nvPr>
        </p:nvGraphicFramePr>
        <p:xfrm>
          <a:off x="1475656" y="1989420"/>
          <a:ext cx="6912768" cy="4175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4811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11588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ΕΠΙΧΕΙΡΗΣΕΩΝ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466200"/>
            <a:ext cx="684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«Πώς εκτιμάτε τα μέτρα που έχει λάβει μέχρι σήμερα η πολιτεία για την στήριξη των επιχειρήσεων λόγω της πανδημίας του </a:t>
            </a:r>
            <a:r>
              <a:rPr lang="el-GR" sz="1400" b="1" dirty="0" err="1" smtClean="0">
                <a:latin typeface="+mn-lt"/>
              </a:rPr>
              <a:t>κορωνοϊού</a:t>
            </a:r>
            <a:r>
              <a:rPr lang="el-GR" sz="1400" b="1" dirty="0" smtClean="0">
                <a:latin typeface="+mn-lt"/>
              </a:rPr>
              <a:t>;»  </a:t>
            </a:r>
          </a:p>
          <a:p>
            <a:pPr algn="ctr"/>
            <a:r>
              <a:rPr lang="el-GR" sz="1400" b="1" dirty="0" smtClean="0">
                <a:latin typeface="+mn-lt"/>
              </a:rPr>
              <a:t>[ΣΥΓΚΡΙΤΙΚΑ ΑΠΟΤΕΛΕΣΜΑΤΑ]</a:t>
            </a:r>
          </a:p>
        </p:txBody>
      </p:sp>
      <p:graphicFrame>
        <p:nvGraphicFramePr>
          <p:cNvPr id="7" name="28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5475005"/>
              </p:ext>
            </p:extLst>
          </p:nvPr>
        </p:nvGraphicFramePr>
        <p:xfrm>
          <a:off x="1187624" y="2276872"/>
          <a:ext cx="777686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40193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11588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ΕΠΙΧΕΙΡΗΣΕΩΝ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466200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«Πώς θα χαρακτηρίζατε τη ρευστότητα της επιχείρησής σας σήμερα;»  </a:t>
            </a:r>
          </a:p>
        </p:txBody>
      </p:sp>
      <p:graphicFrame>
        <p:nvGraphicFramePr>
          <p:cNvPr id="7" name="25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24083713"/>
              </p:ext>
            </p:extLst>
          </p:nvPr>
        </p:nvGraphicFramePr>
        <p:xfrm>
          <a:off x="1187624" y="1772816"/>
          <a:ext cx="752483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8591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11588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ΕΠΙΧΕΙΡΗΣΕΩΝ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340768"/>
            <a:ext cx="6840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«Σε ποιο βαθμό θα λέγατε ότι έχει καλυφθεί η επιχείρησή σας στο θέμα της ρευστότητας από τα χρηματοδοτικά εργαλεία που έχουν διατεθεί από την Κυβέρνηση (επιστρεπτέες προκαταβολές, αναστολή προθεσμιών οφειλών Δημοσίου, μειώσεις ενοικίων, αναστολή συμβάσεων προσωπικού, δάνεια με επιδότηση / εγγύηση Δημοσίου </a:t>
            </a:r>
            <a:r>
              <a:rPr lang="el-GR" sz="1400" b="1" dirty="0" err="1" smtClean="0">
                <a:latin typeface="+mn-lt"/>
              </a:rPr>
              <a:t>κ.λπ</a:t>
            </a:r>
            <a:r>
              <a:rPr lang="el-GR" sz="1400" b="1" dirty="0" smtClean="0">
                <a:latin typeface="+mn-lt"/>
              </a:rPr>
              <a:t>);»  </a:t>
            </a:r>
          </a:p>
        </p:txBody>
      </p:sp>
      <p:graphicFrame>
        <p:nvGraphicFramePr>
          <p:cNvPr id="6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65327764"/>
              </p:ext>
            </p:extLst>
          </p:nvPr>
        </p:nvGraphicFramePr>
        <p:xfrm>
          <a:off x="2555776" y="2564904"/>
          <a:ext cx="5184576" cy="3938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6543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8" y="2524125"/>
            <a:ext cx="214312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/>
          </p:cNvSpPr>
          <p:nvPr/>
        </p:nvSpPr>
        <p:spPr bwMode="auto">
          <a:xfrm>
            <a:off x="1000125" y="11588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«Σε μια κλίμακα από το 1 – Καθόλου μέχρι και το 5 – Πολύ, πόσο θα λέγατε ότι σας ανησυχεί το θέμα του κορωνοϊού:»</a:t>
            </a:r>
            <a:endParaRPr lang="el-GR" sz="1400" b="1" dirty="0">
              <a:latin typeface="+mn-lt"/>
            </a:endParaRPr>
          </a:p>
        </p:txBody>
      </p:sp>
      <p:graphicFrame>
        <p:nvGraphicFramePr>
          <p:cNvPr id="5" name="Γράφημα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61486811"/>
              </p:ext>
            </p:extLst>
          </p:nvPr>
        </p:nvGraphicFramePr>
        <p:xfrm>
          <a:off x="1000125" y="2132856"/>
          <a:ext cx="8036371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Ορθογώνιο 6"/>
          <p:cNvSpPr/>
          <p:nvPr/>
        </p:nvSpPr>
        <p:spPr>
          <a:xfrm>
            <a:off x="1259632" y="3573016"/>
            <a:ext cx="1152128" cy="4320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 smtClean="0"/>
              <a:t>ΜΕΣΗ ΘΕΣΗ: 3,44</a:t>
            </a:r>
            <a:endParaRPr lang="el-GR" sz="1200" b="1" dirty="0"/>
          </a:p>
        </p:txBody>
      </p:sp>
      <p:sp>
        <p:nvSpPr>
          <p:cNvPr id="9" name="Ορθογώνιο 8"/>
          <p:cNvSpPr/>
          <p:nvPr/>
        </p:nvSpPr>
        <p:spPr>
          <a:xfrm>
            <a:off x="1259632" y="5085184"/>
            <a:ext cx="1152128" cy="4320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 smtClean="0"/>
              <a:t>ΜΕΣΗ ΘΕΣΗ: 3,69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xmlns="" val="327791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«Σε μια κλίμακα από το 1 – Καθόλου μέχρι και το 5 – Πολύ, πόσο θα λέγατε ότι σας ανησυχεί το θέμα του κορωνοϊού:»</a:t>
            </a:r>
          </a:p>
          <a:p>
            <a:pPr algn="ctr"/>
            <a:r>
              <a:rPr lang="el-GR" sz="1400" b="1" dirty="0" smtClean="0">
                <a:latin typeface="+mn-lt"/>
              </a:rPr>
              <a:t>[ΣΥΓΚΡΙΤΙΚΑ ΑΠΟΤΕΛΕΣΜΑΤΑ]</a:t>
            </a:r>
            <a:endParaRPr lang="el-GR" sz="1400" b="1" dirty="0">
              <a:latin typeface="+mn-lt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136730" y="2111156"/>
            <a:ext cx="3870664" cy="3817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/>
              <a:t>ΓΙΑ ΤΗΝ ΥΓΕΙΑ ΣΑΣ</a:t>
            </a:r>
            <a:endParaRPr lang="el-GR" b="1" dirty="0"/>
          </a:p>
        </p:txBody>
      </p:sp>
      <p:graphicFrame>
        <p:nvGraphicFramePr>
          <p:cNvPr id="6" name="Γράφημα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26163419"/>
              </p:ext>
            </p:extLst>
          </p:nvPr>
        </p:nvGraphicFramePr>
        <p:xfrm>
          <a:off x="1115615" y="2564904"/>
          <a:ext cx="7920881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6143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«Σε μια κλίμακα από το 1 – Καθόλου μέχρι και το 5 – Πολύ, πόσο θα λέγατε ότι σας ανησυχεί το θέμα του κορωνοϊού:»</a:t>
            </a:r>
          </a:p>
          <a:p>
            <a:pPr algn="ctr"/>
            <a:r>
              <a:rPr lang="el-GR" sz="1400" b="1" dirty="0" smtClean="0">
                <a:latin typeface="+mn-lt"/>
              </a:rPr>
              <a:t>[ΣΥΓΚΡΙΤΙΚΑ ΑΠΟΤΕΛΕΣΜΑΤΑ]</a:t>
            </a:r>
            <a:endParaRPr lang="el-GR" sz="1400" b="1" dirty="0">
              <a:latin typeface="+mn-lt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136730" y="2111156"/>
            <a:ext cx="3870664" cy="3817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/>
              <a:t>ΓΙΑ ΤΑ ΟΙΚΟΝΟΜΙΚΑ ΣΑΣ</a:t>
            </a:r>
            <a:endParaRPr lang="el-GR" b="1" dirty="0"/>
          </a:p>
        </p:txBody>
      </p:sp>
      <p:graphicFrame>
        <p:nvGraphicFramePr>
          <p:cNvPr id="8" name="Γράφημα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97577506"/>
              </p:ext>
            </p:extLst>
          </p:nvPr>
        </p:nvGraphicFramePr>
        <p:xfrm>
          <a:off x="1000125" y="2492896"/>
          <a:ext cx="8108379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6733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latin typeface="+mn-lt"/>
              </a:rPr>
              <a:t>«Ποια από τα παρακάτω συναισθήματα θα λέγατε ότι έχετε κυρίως για την επιδημία του κορωνοϊού</a:t>
            </a:r>
            <a:r>
              <a:rPr lang="el-GR" sz="1400" b="1" dirty="0" smtClean="0">
                <a:latin typeface="+mn-lt"/>
              </a:rPr>
              <a:t>;» (πολλαπλή επιλογή με αναφορά)</a:t>
            </a:r>
            <a:endParaRPr lang="el-GR" sz="1400" b="1" dirty="0">
              <a:latin typeface="+mn-lt"/>
            </a:endParaRPr>
          </a:p>
        </p:txBody>
      </p:sp>
      <p:graphicFrame>
        <p:nvGraphicFramePr>
          <p:cNvPr id="9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24698963"/>
              </p:ext>
            </p:extLst>
          </p:nvPr>
        </p:nvGraphicFramePr>
        <p:xfrm>
          <a:off x="1603374" y="1889124"/>
          <a:ext cx="7361113" cy="4204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8496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«Ποια από τα παρακάτω συναισθήματα θα λέγατε ότι έχετε κυρίως για την επιδημία του κορωνοϊού;» (πολλαπλή επιλογή με αναφορά)</a:t>
            </a:r>
            <a:endParaRPr lang="en-US" sz="1400" b="1" dirty="0" smtClean="0">
              <a:latin typeface="+mn-lt"/>
            </a:endParaRPr>
          </a:p>
          <a:p>
            <a:pPr algn="ctr"/>
            <a:r>
              <a:rPr lang="en-US" sz="1400" b="1" dirty="0" smtClean="0">
                <a:latin typeface="+mn-lt"/>
              </a:rPr>
              <a:t>[</a:t>
            </a:r>
            <a:r>
              <a:rPr lang="el-GR" sz="1400" b="1" dirty="0" smtClean="0">
                <a:latin typeface="+mn-lt"/>
              </a:rPr>
              <a:t>ΣΥΓΚΡΙΤΙΚΑ ΑΠΟΤΕΛΕΣΜΑΤΑ]</a:t>
            </a:r>
          </a:p>
        </p:txBody>
      </p:sp>
      <p:graphicFrame>
        <p:nvGraphicFramePr>
          <p:cNvPr id="6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2869274"/>
              </p:ext>
            </p:extLst>
          </p:nvPr>
        </p:nvGraphicFramePr>
        <p:xfrm>
          <a:off x="1259632" y="1844824"/>
          <a:ext cx="8028385" cy="4887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78777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«Αφού τελειώσει η πανδημία </a:t>
            </a:r>
            <a:r>
              <a:rPr lang="en-US" sz="1400" b="1" dirty="0" smtClean="0">
                <a:latin typeface="+mn-lt"/>
              </a:rPr>
              <a:t>COVID 19</a:t>
            </a:r>
            <a:r>
              <a:rPr lang="el-GR" sz="1400" b="1" dirty="0" smtClean="0">
                <a:latin typeface="+mn-lt"/>
              </a:rPr>
              <a:t>, ποια από τα παρακάτω θα κάνετε / θα συνεχίσετε να κάνετε;» (πολλαπλή επιλογή με αναφορά)</a:t>
            </a:r>
            <a:endParaRPr lang="en-US" sz="1400" b="1" dirty="0" smtClean="0">
              <a:latin typeface="+mn-lt"/>
            </a:endParaRPr>
          </a:p>
        </p:txBody>
      </p:sp>
      <p:graphicFrame>
        <p:nvGraphicFramePr>
          <p:cNvPr id="5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43985632"/>
              </p:ext>
            </p:extLst>
          </p:nvPr>
        </p:nvGraphicFramePr>
        <p:xfrm>
          <a:off x="1000125" y="1916832"/>
          <a:ext cx="7964363" cy="3964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70257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000125" y="-73818"/>
            <a:ext cx="81438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l-GR" sz="24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ΒΑΡΟΜΕΤΡΟ ΕΒΕΘ – Μάρτιος 2021</a:t>
            </a:r>
          </a:p>
          <a:p>
            <a:pPr algn="ctr">
              <a:defRPr/>
            </a:pPr>
            <a:r>
              <a:rPr lang="en-US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AD – HOC </a:t>
            </a:r>
            <a:r>
              <a:rPr lang="el-GR" sz="29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ΕΡΩΤΗΣΕΙΣ ΚΑΤΑΝΑΛΩΤΩΝ</a:t>
            </a:r>
            <a:endParaRPr lang="el-GR" sz="29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126876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«Ποιους από τους παρακάτω τύπου διακοπών πιστεύετε ότι θα κάνετε τους επόμενους 12 μήνες;» (πολλαπλή επιλογή με αναφορά)</a:t>
            </a:r>
            <a:endParaRPr lang="en-US" sz="1400" b="1" dirty="0" smtClean="0">
              <a:latin typeface="+mn-lt"/>
            </a:endParaRPr>
          </a:p>
        </p:txBody>
      </p:sp>
      <p:graphicFrame>
        <p:nvGraphicFramePr>
          <p:cNvPr id="6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41296562"/>
              </p:ext>
            </p:extLst>
          </p:nvPr>
        </p:nvGraphicFramePr>
        <p:xfrm>
          <a:off x="1115616" y="1772816"/>
          <a:ext cx="777686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5528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5349</TotalTime>
  <Words>1257</Words>
  <Application>Microsoft Office PowerPoint</Application>
  <PresentationFormat>Προβολή στην οθόνη (4:3)</PresentationFormat>
  <Paragraphs>283</Paragraphs>
  <Slides>29</Slides>
  <Notes>29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0" baseType="lpstr">
      <vt:lpstr>Solstice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</vt:vector>
  </TitlesOfParts>
  <Company>Ανατολικό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Εμπορικά Κέντρα – Τοπικές Αγορές</dc:title>
  <dc:creator>Πασχάλης Τεμεκενίδης</dc:creator>
  <cp:lastModifiedBy>Alexander Temekenidis</cp:lastModifiedBy>
  <cp:revision>1019</cp:revision>
  <dcterms:created xsi:type="dcterms:W3CDTF">2008-09-25T06:40:00Z</dcterms:created>
  <dcterms:modified xsi:type="dcterms:W3CDTF">2021-04-12T14:38:32Z</dcterms:modified>
</cp:coreProperties>
</file>